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92" r:id="rId3"/>
    <p:sldId id="257" r:id="rId4"/>
    <p:sldId id="358" r:id="rId5"/>
    <p:sldId id="287" r:id="rId6"/>
    <p:sldId id="360" r:id="rId7"/>
    <p:sldId id="520" r:id="rId8"/>
    <p:sldId id="489" r:id="rId9"/>
    <p:sldId id="521" r:id="rId10"/>
    <p:sldId id="507" r:id="rId11"/>
    <p:sldId id="508" r:id="rId12"/>
    <p:sldId id="509" r:id="rId13"/>
    <p:sldId id="510" r:id="rId14"/>
    <p:sldId id="513" r:id="rId15"/>
    <p:sldId id="493" r:id="rId16"/>
    <p:sldId id="523" r:id="rId17"/>
    <p:sldId id="525" r:id="rId18"/>
    <p:sldId id="526" r:id="rId19"/>
    <p:sldId id="517" r:id="rId20"/>
    <p:sldId id="527" r:id="rId21"/>
    <p:sldId id="258" r:id="rId22"/>
    <p:sldId id="528" r:id="rId23"/>
    <p:sldId id="259" r:id="rId24"/>
  </p:sldIdLst>
  <p:sldSz cx="9144000" cy="5143500" type="screen16x9"/>
  <p:notesSz cx="6858000" cy="9144000"/>
  <p:embeddedFontLst>
    <p:embeddedFont>
      <p:font typeface="Tino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swald" panose="020B0604020202020204" charset="0"/>
      <p:regular r:id="rId34"/>
      <p:bold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3D25"/>
    <a:srgbClr val="000000"/>
    <a:srgbClr val="FF0000"/>
    <a:srgbClr val="3333FF"/>
    <a:srgbClr val="523024"/>
    <a:srgbClr val="CDC25B"/>
    <a:srgbClr val="A13C24"/>
    <a:srgbClr val="6D6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9CADCC-E063-4CF2-A082-AA7D8744C97E}">
  <a:tblStyle styleId="{079CADCC-E063-4CF2-A082-AA7D8744C9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7" autoAdjust="0"/>
    <p:restoredTop sz="94660"/>
  </p:normalViewPr>
  <p:slideViewPr>
    <p:cSldViewPr snapToGrid="0">
      <p:cViewPr>
        <p:scale>
          <a:sx n="102" d="100"/>
          <a:sy n="102" d="100"/>
        </p:scale>
        <p:origin x="-22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676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5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5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2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93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4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61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E5A9CD-1CA5-4BB6-ABF6-C3DB2F9C09D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E3A461-C528-4C33-83FA-271D1850C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9" r:id="rId5"/>
    <p:sldLayoutId id="2147483660" r:id="rId6"/>
    <p:sldLayoutId id="2147483661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flickr.com/photos/basichouse/6811029493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TÌM TÊN TÁC PHẨM?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230456" y="1048216"/>
            <a:ext cx="4171996" cy="2984321"/>
            <a:chOff x="12650787" y="3475279"/>
            <a:chExt cx="11126771" cy="7959227"/>
          </a:xfrm>
        </p:grpSpPr>
        <p:sp>
          <p:nvSpPr>
            <p:cNvPr id="20" name="Rectangle 19"/>
            <p:cNvSpPr/>
            <p:nvPr/>
          </p:nvSpPr>
          <p:spPr>
            <a:xfrm>
              <a:off x="12650787" y="4728906"/>
              <a:ext cx="9915774" cy="670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725004" y="4608003"/>
              <a:ext cx="9915774" cy="1446551"/>
            </a:xfrm>
            <a:prstGeom prst="rect">
              <a:avLst/>
            </a:prstGeom>
            <a:solidFill>
              <a:srgbClr val="CDC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1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QUAN ĐIỂM VỀ </a:t>
              </a:r>
            </a:p>
            <a:p>
              <a:pPr lvl="0" algn="ctr"/>
              <a:r>
                <a:rPr lang="vi-VN" sz="1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NHÀ VĂN CHÂN CHÍNH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6253" y="3475279"/>
              <a:ext cx="2321305" cy="262348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9239" y="1137186"/>
            <a:ext cx="4143828" cy="2869128"/>
            <a:chOff x="1842916" y="3782502"/>
            <a:chExt cx="11051647" cy="7652004"/>
          </a:xfrm>
        </p:grpSpPr>
        <p:sp>
          <p:nvSpPr>
            <p:cNvPr id="19" name="Rectangle 18"/>
            <p:cNvSpPr/>
            <p:nvPr/>
          </p:nvSpPr>
          <p:spPr>
            <a:xfrm>
              <a:off x="2058987" y="4728906"/>
              <a:ext cx="9915774" cy="670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8789" y="4728905"/>
              <a:ext cx="9915774" cy="1446551"/>
            </a:xfrm>
            <a:prstGeom prst="rect">
              <a:avLst/>
            </a:prstGeom>
            <a:solidFill>
              <a:srgbClr val="CDC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ĐIỂM VỀ </a:t>
              </a:r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CHƯƠNG</a:t>
              </a:r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16" y="3782502"/>
              <a:ext cx="1760754" cy="263526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91322" y="483265"/>
            <a:ext cx="3910996" cy="467417"/>
            <a:chOff x="1672604" y="1991380"/>
            <a:chExt cx="18395525" cy="1246610"/>
          </a:xfrm>
        </p:grpSpPr>
        <p:sp>
          <p:nvSpPr>
            <p:cNvPr id="5" name="TextBox 4"/>
            <p:cNvSpPr txBox="1"/>
            <p:nvPr/>
          </p:nvSpPr>
          <p:spPr>
            <a:xfrm>
              <a:off x="1672604" y="2006721"/>
              <a:ext cx="1133790" cy="1231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5015" y="1991380"/>
              <a:ext cx="17283114" cy="123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SỰ NGHIỆP VĂN HỌC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12793" y="973349"/>
            <a:ext cx="37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vi-VN" sz="2400" b="1" i="1" dirty="0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 </a:t>
            </a:r>
            <a:r>
              <a:rPr lang="vi-VN" sz="2400" b="1" i="1" dirty="0" err="1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vi-VN" sz="2400" b="1" i="1" dirty="0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nghệ</a:t>
            </a:r>
            <a:r>
              <a:rPr lang="vi-VN" sz="2400" b="1" i="1" dirty="0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5230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thuật</a:t>
            </a:r>
            <a:endParaRPr lang="vi-VN" sz="2400" b="1" i="1" dirty="0">
              <a:solidFill>
                <a:srgbClr val="523024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77" y="2109729"/>
            <a:ext cx="406281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01" y="3310058"/>
            <a:ext cx="391243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 phẩm có giá trị phải chứa đựng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nhân đạo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27113" y="2138243"/>
            <a:ext cx="416225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2095" y="3397168"/>
            <a:ext cx="413035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tâm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3816" y="958093"/>
            <a:ext cx="2868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4366" y="4486212"/>
            <a:ext cx="7460473" cy="532903"/>
            <a:chOff x="1745201" y="11735302"/>
            <a:chExt cx="19897186" cy="1421259"/>
          </a:xfrm>
        </p:grpSpPr>
        <p:sp>
          <p:nvSpPr>
            <p:cNvPr id="22" name="Rectangle 21"/>
            <p:cNvSpPr/>
            <p:nvPr/>
          </p:nvSpPr>
          <p:spPr>
            <a:xfrm>
              <a:off x="3501235" y="12097157"/>
              <a:ext cx="18141152" cy="1059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250"/>
                </a:lnSpc>
              </a:pPr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vi-VN" sz="2800" b="1" dirty="0" err="1">
                  <a:solidFill>
                    <a:srgbClr val="FFFF00"/>
                  </a:solidFill>
                  <a:latin typeface="+mj-lt"/>
                </a:rPr>
                <a:t>uan</a:t>
              </a:r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vi-VN" sz="2800" b="1" dirty="0" err="1">
                  <a:solidFill>
                    <a:srgbClr val="FFFF00"/>
                  </a:solidFill>
                  <a:latin typeface="+mj-lt"/>
                </a:rPr>
                <a:t>điểm</a:t>
              </a:r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vi-VN" sz="2800" b="1" dirty="0" err="1">
                  <a:solidFill>
                    <a:srgbClr val="FFFF00"/>
                  </a:solidFill>
                  <a:latin typeface="+mj-lt"/>
                </a:rPr>
                <a:t>nghệ</a:t>
              </a:r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vi-VN" sz="2800" b="1" dirty="0" err="1">
                  <a:solidFill>
                    <a:srgbClr val="FFFF00"/>
                  </a:solidFill>
                  <a:latin typeface="+mj-lt"/>
                </a:rPr>
                <a:t>thuật</a:t>
              </a:r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vi-VN" sz="2800" b="1" dirty="0" err="1">
                  <a:solidFill>
                    <a:srgbClr val="FFFF00"/>
                  </a:solidFill>
                  <a:latin typeface="+mj-lt"/>
                </a:rPr>
                <a:t>vị</a:t>
              </a:r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nhân sinh</a:t>
              </a:r>
              <a:r>
                <a:rPr lang="en-US" sz="2800" b="1" dirty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.</a:t>
              </a:r>
              <a:endParaRPr lang="vi-VN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201" y="11735302"/>
              <a:ext cx="1541971" cy="129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9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50134" y="2670152"/>
            <a:ext cx="2141627" cy="1216225"/>
            <a:chOff x="9685247" y="8033909"/>
            <a:chExt cx="5327740" cy="3243690"/>
          </a:xfrm>
        </p:grpSpPr>
        <p:sp>
          <p:nvSpPr>
            <p:cNvPr id="42" name="Rounded Rectangle 41"/>
            <p:cNvSpPr/>
            <p:nvPr/>
          </p:nvSpPr>
          <p:spPr>
            <a:xfrm rot="16200000">
              <a:off x="11176998" y="7441610"/>
              <a:ext cx="3243690" cy="442828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247" y="9423759"/>
              <a:ext cx="789583" cy="66306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327557" y="1057590"/>
            <a:ext cx="2264205" cy="1216225"/>
            <a:chOff x="9685247" y="4160784"/>
            <a:chExt cx="5327740" cy="3243690"/>
          </a:xfrm>
        </p:grpSpPr>
        <p:sp>
          <p:nvSpPr>
            <p:cNvPr id="46" name="Rounded Rectangle 45"/>
            <p:cNvSpPr/>
            <p:nvPr/>
          </p:nvSpPr>
          <p:spPr>
            <a:xfrm rot="16200000">
              <a:off x="11176998" y="3568485"/>
              <a:ext cx="3243690" cy="4428288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247" y="5469983"/>
              <a:ext cx="789583" cy="663067"/>
            </a:xfrm>
            <a:prstGeom prst="rect">
              <a:avLst/>
            </a:prstGeom>
          </p:spPr>
        </p:pic>
      </p:grpSp>
      <p:pic>
        <p:nvPicPr>
          <p:cNvPr id="34" name="Picture 33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"/>
          <a:stretch/>
        </p:blipFill>
        <p:spPr>
          <a:xfrm>
            <a:off x="5792439" y="552586"/>
            <a:ext cx="2742843" cy="37714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38" name="Picture 37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862"/>
          <a:stretch/>
        </p:blipFill>
        <p:spPr>
          <a:xfrm>
            <a:off x="5797723" y="552585"/>
            <a:ext cx="2742843" cy="377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5" name="Picture 3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32" y="569851"/>
            <a:ext cx="2742843" cy="37714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37408" y="552586"/>
            <a:ext cx="32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D93A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 rot="16200000">
            <a:off x="-589793" y="1647221"/>
            <a:ext cx="2477393" cy="1167813"/>
          </a:xfrm>
          <a:prstGeom prst="roundRect">
            <a:avLst>
              <a:gd name="adj" fmla="val 0"/>
            </a:avLst>
          </a:prstGeom>
          <a:solidFill>
            <a:srgbClr val="3333FF"/>
          </a:solidFill>
          <a:ln w="762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48" name="Rectangle 47"/>
          <p:cNvSpPr/>
          <p:nvPr/>
        </p:nvSpPr>
        <p:spPr>
          <a:xfrm>
            <a:off x="191135" y="1277103"/>
            <a:ext cx="977656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</a:t>
            </a:r>
          </a:p>
          <a:p>
            <a:pPr marL="278606" indent="-278606"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</a:p>
          <a:p>
            <a:pPr marL="278606" indent="-278606"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58949" y="992431"/>
            <a:ext cx="2057010" cy="1207201"/>
            <a:chOff x="4475828" y="4171779"/>
            <a:chExt cx="5486074" cy="3219622"/>
          </a:xfrm>
        </p:grpSpPr>
        <p:sp>
          <p:nvSpPr>
            <p:cNvPr id="43" name="Rounded Rectangle 42"/>
            <p:cNvSpPr/>
            <p:nvPr/>
          </p:nvSpPr>
          <p:spPr>
            <a:xfrm rot="16200000">
              <a:off x="5885960" y="3701983"/>
              <a:ext cx="3219622" cy="415921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95769" y="4478496"/>
              <a:ext cx="4466133" cy="2606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nông </a:t>
              </a:r>
            </a:p>
            <a:p>
              <a:pPr>
                <a:lnSpc>
                  <a:spcPts val="2250"/>
                </a:lnSpc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dân </a:t>
              </a:r>
              <a:r>
                <a:rPr 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nghèo</a:t>
              </a:r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828" y="5469983"/>
              <a:ext cx="789583" cy="663067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3787386" y="1113843"/>
            <a:ext cx="166039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Phèo</a:t>
            </a:r>
            <a:endParaRPr lang="vi-VN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Lão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Hạc</a:t>
            </a:r>
            <a:endParaRPr lang="vi-VN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bữa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no</a:t>
            </a:r>
          </a:p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0556" y="2543273"/>
            <a:ext cx="1912082" cy="1227383"/>
            <a:chOff x="4475828" y="8057978"/>
            <a:chExt cx="5099550" cy="3273446"/>
          </a:xfrm>
        </p:grpSpPr>
        <p:sp>
          <p:nvSpPr>
            <p:cNvPr id="41" name="Rounded Rectangle 40"/>
            <p:cNvSpPr/>
            <p:nvPr/>
          </p:nvSpPr>
          <p:spPr>
            <a:xfrm rot="16200000">
              <a:off x="5885961" y="7588183"/>
              <a:ext cx="3219622" cy="41592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54355" y="8130131"/>
              <a:ext cx="3673607" cy="3201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/>
              </a:r>
              <a:b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</a:br>
              <a:r>
                <a:rPr 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tri </a:t>
              </a:r>
              <a:r>
                <a:rPr 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/>
              </a:r>
              <a:b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</a:br>
              <a:r>
                <a:rPr 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nghèo</a:t>
              </a:r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828" y="9423759"/>
              <a:ext cx="789583" cy="663067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3932704" y="2782107"/>
            <a:ext cx="165905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Giăng </a:t>
            </a: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sáng</a:t>
            </a:r>
            <a:endParaRPr lang="vi-VN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Đời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thừa</a:t>
            </a:r>
            <a:endParaRPr lang="vi-VN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Sống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mòn</a:t>
            </a:r>
            <a:endParaRPr lang="vi-VN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ts val="1875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026" name="Picture 2" descr="Truyện Giăng Sáng - FAHASA.COM">
            <a:extLst>
              <a:ext uri="{FF2B5EF4-FFF2-40B4-BE49-F238E27FC236}">
                <a16:creationId xmlns="" xmlns:a16="http://schemas.microsoft.com/office/drawing/2014/main" id="{D7F29851-7C2C-4FB9-8907-056778BCB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16941"/>
          <a:stretch/>
        </p:blipFill>
        <p:spPr bwMode="auto">
          <a:xfrm>
            <a:off x="5829111" y="569850"/>
            <a:ext cx="2588267" cy="38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ời Thừa (Tập Truyện Ngắn) | Tiki.vn">
            <a:extLst>
              <a:ext uri="{FF2B5EF4-FFF2-40B4-BE49-F238E27FC236}">
                <a16:creationId xmlns="" xmlns:a16="http://schemas.microsoft.com/office/drawing/2014/main" id="{92A3D725-6E59-4286-BB7A-05482DB1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39" y="561686"/>
            <a:ext cx="2731236" cy="39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68DA43-9DCD-46B4-846D-F8997FFEC5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1374"/>
          <a:stretch/>
        </p:blipFill>
        <p:spPr>
          <a:xfrm>
            <a:off x="5735926" y="487738"/>
            <a:ext cx="2799355" cy="40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0102" y="2171700"/>
            <a:ext cx="6978354" cy="2370096"/>
            <a:chOff x="13492158" y="6450472"/>
            <a:chExt cx="16228780" cy="6004664"/>
          </a:xfrm>
        </p:grpSpPr>
        <p:sp>
          <p:nvSpPr>
            <p:cNvPr id="35" name="Rectangle 34"/>
            <p:cNvSpPr/>
            <p:nvPr/>
          </p:nvSpPr>
          <p:spPr>
            <a:xfrm>
              <a:off x="14986172" y="7858805"/>
              <a:ext cx="14734766" cy="459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>
            <a:xfrm flipH="1" flipV="1">
              <a:off x="13492158" y="6450472"/>
              <a:ext cx="1332430" cy="2090867"/>
            </a:xfrm>
            <a:prstGeom prst="line">
              <a:avLst/>
            </a:prstGeom>
            <a:ln w="85725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75422" y="8010532"/>
              <a:ext cx="13922715" cy="4444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vi-VN" sz="28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án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xã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hội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tàn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bạo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hủy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hoại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nông dân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hiền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lành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thời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khẳng</a:t>
              </a:r>
              <a:r>
                <a:rPr lang="vi-VN" sz="28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vi-VN" sz="28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phẩm</a:t>
              </a:r>
              <a:r>
                <a:rPr lang="vi-VN" sz="28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lương </a:t>
              </a:r>
              <a:r>
                <a:rPr lang="vi-VN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thiện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40372" y="488189"/>
            <a:ext cx="6928083" cy="2092881"/>
            <a:chOff x="11293698" y="2365861"/>
            <a:chExt cx="18477293" cy="5581742"/>
          </a:xfrm>
        </p:grpSpPr>
        <p:sp>
          <p:nvSpPr>
            <p:cNvPr id="34" name="Rectangle 33"/>
            <p:cNvSpPr/>
            <p:nvPr/>
          </p:nvSpPr>
          <p:spPr>
            <a:xfrm>
              <a:off x="13008854" y="2561094"/>
              <a:ext cx="16604140" cy="51358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cxnSp>
          <p:nvCxnSpPr>
            <p:cNvPr id="39" name="Straight Connector 38"/>
            <p:cNvCxnSpPr>
              <a:cxnSpLocks/>
              <a:stCxn id="34" idx="1"/>
            </p:cNvCxnSpPr>
            <p:nvPr/>
          </p:nvCxnSpPr>
          <p:spPr>
            <a:xfrm flipH="1">
              <a:off x="11293698" y="5128999"/>
              <a:ext cx="1715157" cy="810425"/>
            </a:xfrm>
            <a:prstGeom prst="line">
              <a:avLst/>
            </a:prstGeom>
            <a:ln w="85725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3024430" y="2365861"/>
              <a:ext cx="16746561" cy="5581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Nội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dung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chính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: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dựng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lên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một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bức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tranh chân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thực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về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nông thôn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Việt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Nam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bần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cùng</a:t>
              </a:r>
              <a:r>
                <a:rPr lang="vi-VN" sz="24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, 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thê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thảm</a:t>
              </a:r>
              <a:r>
                <a:rPr lang="vi-VN" sz="26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vào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những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năm 1940</a:t>
              </a:r>
              <a:r>
                <a:rPr lang="en-US" sz="2400" b="1" dirty="0">
                  <a:latin typeface="+mj-lt"/>
                  <a:ea typeface="Tahoma" pitchFamily="34" charset="0"/>
                  <a:cs typeface="Arial" pitchFamily="34" charset="0"/>
                </a:rPr>
                <a:t>- 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1945</a:t>
              </a:r>
              <a:r>
                <a:rPr lang="en-US" sz="2400" b="1" dirty="0">
                  <a:latin typeface="+mj-lt"/>
                  <a:ea typeface="Tahoma" pitchFamily="34" charset="0"/>
                  <a:cs typeface="Arial" pitchFamily="34" charset="0"/>
                </a:rPr>
                <a:t>; 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đi sâu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vào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s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ố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phận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những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con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người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bị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đày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đọa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vào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cảnh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nghèo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đói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,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bị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tha </a:t>
              </a:r>
              <a:r>
                <a:rPr lang="vi-VN" sz="2600" b="1" dirty="0" err="1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hóa</a:t>
              </a:r>
              <a:r>
                <a:rPr lang="vi-VN" sz="2600" b="1" dirty="0">
                  <a:latin typeface="+mj-lt"/>
                  <a:ea typeface="Tahoma" pitchFamily="34" charset="0"/>
                  <a:cs typeface="Arial" pitchFamily="34" charset="0"/>
                </a:rPr>
                <a:t>, </a:t>
              </a:r>
              <a:r>
                <a:rPr lang="vi-VN" sz="2600" b="1" dirty="0">
                  <a:solidFill>
                    <a:srgbClr val="3333FF"/>
                  </a:solidFill>
                  <a:latin typeface="+mj-lt"/>
                  <a:ea typeface="Tahoma" pitchFamily="34" charset="0"/>
                  <a:cs typeface="Arial" pitchFamily="34" charset="0"/>
                </a:rPr>
                <a:t>lưu manh </a:t>
              </a:r>
              <a:r>
                <a:rPr lang="vi-VN" sz="2400" b="1" dirty="0" err="1">
                  <a:latin typeface="+mj-lt"/>
                  <a:ea typeface="Tahoma" pitchFamily="34" charset="0"/>
                  <a:cs typeface="Arial" pitchFamily="34" charset="0"/>
                </a:rPr>
                <a:t>hóa</a:t>
              </a:r>
              <a:r>
                <a:rPr lang="en-US" sz="2400" b="1" dirty="0">
                  <a:latin typeface="+mj-lt"/>
                  <a:ea typeface="Tahoma" pitchFamily="34" charset="0"/>
                  <a:cs typeface="Arial" pitchFamily="34" charset="0"/>
                </a:rPr>
                <a:t>.</a:t>
              </a:r>
              <a:r>
                <a:rPr lang="vi-VN" sz="24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 rot="16200000">
            <a:off x="82967" y="1221968"/>
            <a:ext cx="1207201" cy="155950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34629"/>
            <a:ext cx="164447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defRPr/>
            </a:pPr>
            <a:r>
              <a:rPr lang="vi-VN" sz="24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Người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 nông </a:t>
            </a:r>
          </a:p>
          <a:p>
            <a:pPr>
              <a:lnSpc>
                <a:spcPts val="2250"/>
              </a:lnSpc>
              <a:defRPr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dân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nghèo</a:t>
            </a:r>
            <a:endParaRPr lang="vi-VN" sz="2400" b="1" dirty="0">
              <a:solidFill>
                <a:schemeClr val="bg1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59485" y="2240501"/>
            <a:ext cx="7227224" cy="2224593"/>
            <a:chOff x="9537546" y="7411658"/>
            <a:chExt cx="19275107" cy="5933021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flipH="1" flipV="1">
              <a:off x="9537546" y="7411658"/>
              <a:ext cx="2122626" cy="2385870"/>
            </a:xfrm>
            <a:prstGeom prst="line">
              <a:avLst/>
            </a:prstGeom>
            <a:ln w="85725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1796119" y="9062847"/>
              <a:ext cx="17016534" cy="4281832"/>
              <a:chOff x="11796119" y="9062847"/>
              <a:chExt cx="17016534" cy="4281832"/>
            </a:xfrm>
          </p:grpSpPr>
          <p:sp>
            <p:nvSpPr>
              <p:cNvPr id="26" name="Rectangle 25"/>
              <p:cNvSpPr/>
              <p:nvPr/>
            </p:nvSpPr>
            <p:spPr>
              <a:xfrm flipV="1">
                <a:off x="11796119" y="9062847"/>
                <a:ext cx="16880588" cy="42818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25495" y="9240457"/>
                <a:ext cx="16687158" cy="41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phê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phán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phi nhân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tàn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phá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tâm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hồn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khao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khát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cuộc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sống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ích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tri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vi-VN" sz="22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10455" y="475172"/>
            <a:ext cx="7125278" cy="2288072"/>
            <a:chOff x="11437198" y="2920875"/>
            <a:chExt cx="19003217" cy="6102322"/>
          </a:xfrm>
        </p:grpSpPr>
        <p:cxnSp>
          <p:nvCxnSpPr>
            <p:cNvPr id="39" name="Straight Connector 38"/>
            <p:cNvCxnSpPr>
              <a:cxnSpLocks/>
              <a:stCxn id="25" idx="1"/>
            </p:cNvCxnSpPr>
            <p:nvPr/>
          </p:nvCxnSpPr>
          <p:spPr>
            <a:xfrm flipH="1">
              <a:off x="11437198" y="5916957"/>
              <a:ext cx="2122629" cy="1564066"/>
            </a:xfrm>
            <a:prstGeom prst="line">
              <a:avLst/>
            </a:prstGeom>
            <a:ln w="85725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3559827" y="2920875"/>
              <a:ext cx="16880588" cy="6102322"/>
              <a:chOff x="13559827" y="2920875"/>
              <a:chExt cx="16880588" cy="6102322"/>
            </a:xfrm>
          </p:grpSpPr>
          <p:sp>
            <p:nvSpPr>
              <p:cNvPr id="25" name="Rectangle 24"/>
              <p:cNvSpPr/>
              <p:nvPr/>
            </p:nvSpPr>
            <p:spPr>
              <a:xfrm flipV="1">
                <a:off x="13559827" y="2920875"/>
                <a:ext cx="16880588" cy="59921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70206" y="3031031"/>
                <a:ext cx="16570209" cy="5992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vi-V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vi-VN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vi-VN" sz="2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miêu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sâu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sắc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kịch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tinh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thần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nghèo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cũ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sống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nhân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tâm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huyết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tài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năng nhưng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gánh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nặng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cơm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vi-VN" sz="22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vi-VN" sz="22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sống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sống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vô </a:t>
                </a:r>
                <a:r>
                  <a:rPr lang="vi-VN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ích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 rot="16200000">
            <a:off x="-180669" y="1456643"/>
            <a:ext cx="1482192" cy="1148819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00" y="1289956"/>
            <a:ext cx="1085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tri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</a:br>
            <a:r>
              <a:rPr lang="vi-VN" sz="24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nghèo</a:t>
            </a:r>
            <a:endParaRPr lang="vi-VN" sz="2400" b="1" dirty="0">
              <a:solidFill>
                <a:schemeClr val="bg1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6200000">
            <a:off x="191147" y="2435819"/>
            <a:ext cx="1481791" cy="1559501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191147" y="704094"/>
            <a:ext cx="1481791" cy="155950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775" y="847772"/>
            <a:ext cx="1515073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defRPr/>
            </a:pP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nông </a:t>
            </a:r>
          </a:p>
          <a:p>
            <a:pPr>
              <a:lnSpc>
                <a:spcPts val="2250"/>
              </a:lnSpc>
              <a:defRPr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dân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nghèo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091" y="2615404"/>
            <a:ext cx="1394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nghèo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2441018" y="2231573"/>
            <a:ext cx="1216225" cy="2000216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2454693" y="416636"/>
            <a:ext cx="1216225" cy="204985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9021" y="760963"/>
            <a:ext cx="1869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</a:t>
            </a: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Phèo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Lão</a:t>
            </a: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Hạc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bữa</a:t>
            </a: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no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2914" y="2623568"/>
            <a:ext cx="2049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Giăng </a:t>
            </a: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sáng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Đời</a:t>
            </a: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thừa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Sống</a:t>
            </a: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mòn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42278" y="678924"/>
            <a:ext cx="39495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tưởng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cốt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lõi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trong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tác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phẩm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Nam Cao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vẫn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nỗi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day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dứt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đau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đớn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trước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tình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trạng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con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người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bị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xói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mòn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về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nhân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phẩm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bị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huỷ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diệt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cả</a:t>
            </a:r>
            <a:r>
              <a:rPr lang="vi-VN" sz="2600" b="1" dirty="0">
                <a:solidFill>
                  <a:srgbClr val="3333FF"/>
                </a:solidFill>
                <a:latin typeface="+mj-lt"/>
              </a:rPr>
              <a:t> nhân </a:t>
            </a:r>
            <a:r>
              <a:rPr lang="vi-VN" sz="2600" b="1" dirty="0" err="1">
                <a:solidFill>
                  <a:srgbClr val="3333FF"/>
                </a:solidFill>
                <a:latin typeface="+mj-lt"/>
              </a:rPr>
              <a:t>tính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trong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xã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hội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vô nhân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đạo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đương </a:t>
            </a:r>
            <a:r>
              <a:rPr lang="vi-VN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thời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54" y="1286767"/>
            <a:ext cx="368667" cy="30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34" y="2991203"/>
            <a:ext cx="368666" cy="309594"/>
          </a:xfrm>
          <a:prstGeom prst="rect">
            <a:avLst/>
          </a:prstGeom>
        </p:spPr>
      </p:pic>
      <p:sp>
        <p:nvSpPr>
          <p:cNvPr id="33" name="Freeform 5"/>
          <p:cNvSpPr>
            <a:spLocks/>
          </p:cNvSpPr>
          <p:nvPr/>
        </p:nvSpPr>
        <p:spPr bwMode="auto">
          <a:xfrm>
            <a:off x="4218105" y="1259200"/>
            <a:ext cx="245832" cy="2305481"/>
          </a:xfrm>
          <a:custGeom>
            <a:avLst/>
            <a:gdLst>
              <a:gd name="T0" fmla="*/ 105 w 314"/>
              <a:gd name="T1" fmla="*/ 402 h 1182"/>
              <a:gd name="T2" fmla="*/ 105 w 314"/>
              <a:gd name="T3" fmla="*/ 160 h 1182"/>
              <a:gd name="T4" fmla="*/ 0 w 314"/>
              <a:gd name="T5" fmla="*/ 3 h 1182"/>
              <a:gd name="T6" fmla="*/ 162 w 314"/>
              <a:gd name="T7" fmla="*/ 47 h 1182"/>
              <a:gd name="T8" fmla="*/ 203 w 314"/>
              <a:gd name="T9" fmla="*/ 209 h 1182"/>
              <a:gd name="T10" fmla="*/ 203 w 314"/>
              <a:gd name="T11" fmla="*/ 439 h 1182"/>
              <a:gd name="T12" fmla="*/ 244 w 314"/>
              <a:gd name="T13" fmla="*/ 559 h 1182"/>
              <a:gd name="T14" fmla="*/ 314 w 314"/>
              <a:gd name="T15" fmla="*/ 593 h 1182"/>
              <a:gd name="T16" fmla="*/ 234 w 314"/>
              <a:gd name="T17" fmla="*/ 635 h 1182"/>
              <a:gd name="T18" fmla="*/ 203 w 314"/>
              <a:gd name="T19" fmla="*/ 741 h 1182"/>
              <a:gd name="T20" fmla="*/ 203 w 314"/>
              <a:gd name="T21" fmla="*/ 1000 h 1182"/>
              <a:gd name="T22" fmla="*/ 153 w 314"/>
              <a:gd name="T23" fmla="*/ 1146 h 1182"/>
              <a:gd name="T24" fmla="*/ 0 w 314"/>
              <a:gd name="T25" fmla="*/ 1182 h 1182"/>
              <a:gd name="T26" fmla="*/ 82 w 314"/>
              <a:gd name="T27" fmla="*/ 1128 h 1182"/>
              <a:gd name="T28" fmla="*/ 105 w 314"/>
              <a:gd name="T29" fmla="*/ 1026 h 1182"/>
              <a:gd name="T30" fmla="*/ 105 w 314"/>
              <a:gd name="T31" fmla="*/ 766 h 1182"/>
              <a:gd name="T32" fmla="*/ 128 w 314"/>
              <a:gd name="T33" fmla="*/ 651 h 1182"/>
              <a:gd name="T34" fmla="*/ 227 w 314"/>
              <a:gd name="T35" fmla="*/ 593 h 1182"/>
              <a:gd name="T36" fmla="*/ 126 w 314"/>
              <a:gd name="T37" fmla="*/ 525 h 1182"/>
              <a:gd name="T38" fmla="*/ 105 w 314"/>
              <a:gd name="T39" fmla="*/ 40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1182">
                <a:moveTo>
                  <a:pt x="105" y="402"/>
                </a:moveTo>
                <a:cubicBezTo>
                  <a:pt x="105" y="160"/>
                  <a:pt x="105" y="160"/>
                  <a:pt x="105" y="160"/>
                </a:cubicBezTo>
                <a:cubicBezTo>
                  <a:pt x="105" y="77"/>
                  <a:pt x="70" y="25"/>
                  <a:pt x="0" y="3"/>
                </a:cubicBezTo>
                <a:cubicBezTo>
                  <a:pt x="78" y="0"/>
                  <a:pt x="132" y="15"/>
                  <a:pt x="162" y="47"/>
                </a:cubicBezTo>
                <a:cubicBezTo>
                  <a:pt x="189" y="76"/>
                  <a:pt x="203" y="130"/>
                  <a:pt x="203" y="209"/>
                </a:cubicBezTo>
                <a:cubicBezTo>
                  <a:pt x="203" y="439"/>
                  <a:pt x="203" y="439"/>
                  <a:pt x="203" y="439"/>
                </a:cubicBezTo>
                <a:cubicBezTo>
                  <a:pt x="203" y="497"/>
                  <a:pt x="216" y="537"/>
                  <a:pt x="244" y="559"/>
                </a:cubicBezTo>
                <a:cubicBezTo>
                  <a:pt x="263" y="574"/>
                  <a:pt x="286" y="585"/>
                  <a:pt x="314" y="593"/>
                </a:cubicBezTo>
                <a:cubicBezTo>
                  <a:pt x="282" y="597"/>
                  <a:pt x="255" y="611"/>
                  <a:pt x="234" y="635"/>
                </a:cubicBezTo>
                <a:cubicBezTo>
                  <a:pt x="213" y="659"/>
                  <a:pt x="203" y="694"/>
                  <a:pt x="203" y="741"/>
                </a:cubicBezTo>
                <a:cubicBezTo>
                  <a:pt x="203" y="1000"/>
                  <a:pt x="203" y="1000"/>
                  <a:pt x="203" y="1000"/>
                </a:cubicBezTo>
                <a:cubicBezTo>
                  <a:pt x="203" y="1073"/>
                  <a:pt x="186" y="1121"/>
                  <a:pt x="153" y="1146"/>
                </a:cubicBezTo>
                <a:cubicBezTo>
                  <a:pt x="120" y="1170"/>
                  <a:pt x="69" y="1182"/>
                  <a:pt x="0" y="1182"/>
                </a:cubicBezTo>
                <a:cubicBezTo>
                  <a:pt x="40" y="1170"/>
                  <a:pt x="67" y="1152"/>
                  <a:pt x="82" y="1128"/>
                </a:cubicBezTo>
                <a:cubicBezTo>
                  <a:pt x="97" y="1104"/>
                  <a:pt x="105" y="1070"/>
                  <a:pt x="105" y="1026"/>
                </a:cubicBezTo>
                <a:cubicBezTo>
                  <a:pt x="105" y="766"/>
                  <a:pt x="105" y="766"/>
                  <a:pt x="105" y="766"/>
                </a:cubicBezTo>
                <a:cubicBezTo>
                  <a:pt x="105" y="714"/>
                  <a:pt x="112" y="676"/>
                  <a:pt x="128" y="651"/>
                </a:cubicBezTo>
                <a:cubicBezTo>
                  <a:pt x="146" y="622"/>
                  <a:pt x="179" y="603"/>
                  <a:pt x="227" y="593"/>
                </a:cubicBezTo>
                <a:cubicBezTo>
                  <a:pt x="178" y="581"/>
                  <a:pt x="145" y="558"/>
                  <a:pt x="126" y="525"/>
                </a:cubicBezTo>
                <a:cubicBezTo>
                  <a:pt x="112" y="498"/>
                  <a:pt x="105" y="457"/>
                  <a:pt x="105" y="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15414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594376" y="676649"/>
            <a:ext cx="1515884" cy="3416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Cao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-601932" y="1769644"/>
            <a:ext cx="2668458" cy="1164313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9" name="Rectangle 28"/>
          <p:cNvSpPr/>
          <p:nvPr/>
        </p:nvSpPr>
        <p:spPr>
          <a:xfrm>
            <a:off x="150139" y="1083567"/>
            <a:ext cx="1132288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CÁCH MẠNG THÁNG TÁM</a:t>
            </a:r>
          </a:p>
        </p:txBody>
      </p:sp>
      <p:sp>
        <p:nvSpPr>
          <p:cNvPr id="30" name="Rounded Rectangle 29"/>
          <p:cNvSpPr/>
          <p:nvPr/>
        </p:nvSpPr>
        <p:spPr>
          <a:xfrm rot="16200000">
            <a:off x="3879790" y="1280187"/>
            <a:ext cx="1698062" cy="259934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614726" y="1855791"/>
            <a:ext cx="2524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Đôi </a:t>
            </a:r>
            <a:r>
              <a:rPr lang="vi-VN" sz="2400" b="1" i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mắt</a:t>
            </a:r>
            <a:r>
              <a:rPr lang="vi-VN" sz="2400" b="1" i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Nhật</a:t>
            </a:r>
            <a:r>
              <a:rPr lang="vi-VN" sz="2400" b="1" i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 </a:t>
            </a:r>
            <a:r>
              <a:rPr lang="vi-VN" sz="2400" b="1" i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kí</a:t>
            </a:r>
            <a:r>
              <a:rPr lang="vi-VN" sz="2400" b="1" i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 ở </a:t>
            </a:r>
            <a:r>
              <a:rPr lang="vi-VN" sz="2400" b="1" i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rừng</a:t>
            </a:r>
            <a:r>
              <a:rPr lang="vi-VN" sz="2400" b="1" i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vi-VN" sz="2400" b="1" i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Chuyện</a:t>
            </a:r>
            <a:r>
              <a:rPr lang="vi-VN" sz="2400" b="1" i="1" dirty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 biên </a:t>
            </a:r>
            <a:r>
              <a:rPr lang="vi-VN" sz="2400" b="1" i="1" dirty="0" err="1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giới</a:t>
            </a:r>
            <a:endParaRPr lang="vi-VN" sz="2400" b="1" i="1" dirty="0">
              <a:solidFill>
                <a:schemeClr val="bg1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7" y="2384809"/>
            <a:ext cx="464529" cy="390097"/>
          </a:xfrm>
          <a:prstGeom prst="rect">
            <a:avLst/>
          </a:prstGeom>
        </p:spPr>
      </p:pic>
      <p:pic>
        <p:nvPicPr>
          <p:cNvPr id="2050" name="Picture 2" descr="Đôi mắt - Nam Cao">
            <a:extLst>
              <a:ext uri="{FF2B5EF4-FFF2-40B4-BE49-F238E27FC236}">
                <a16:creationId xmlns="" xmlns:a16="http://schemas.microsoft.com/office/drawing/2014/main" id="{AA512181-5438-410D-BA3A-0192A059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966706"/>
            <a:ext cx="2218082" cy="32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076023-2385-4C7A-AE6B-4187C658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543" y="850527"/>
            <a:ext cx="2386189" cy="33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7563" y="907391"/>
            <a:ext cx="6919780" cy="1599948"/>
            <a:chOff x="11033197" y="3775984"/>
            <a:chExt cx="14913578" cy="4267086"/>
          </a:xfrm>
        </p:grpSpPr>
        <p:sp>
          <p:nvSpPr>
            <p:cNvPr id="25" name="Rectangle 24"/>
            <p:cNvSpPr/>
            <p:nvPr/>
          </p:nvSpPr>
          <p:spPr>
            <a:xfrm flipV="1">
              <a:off x="12822306" y="3911471"/>
              <a:ext cx="13124469" cy="37209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0192" y="3775984"/>
              <a:ext cx="12589796" cy="36938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vi-VN" sz="28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Nội</a:t>
              </a:r>
              <a:r>
                <a:rPr lang="vi-VN" sz="2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dung </a:t>
              </a:r>
              <a:r>
                <a:rPr lang="vi-VN" sz="28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chính</a:t>
              </a:r>
              <a:r>
                <a:rPr lang="vi-VN" sz="2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: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viết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về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con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người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và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cuộc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sống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kháng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chiến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chống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Pháp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của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dân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tộc</a:t>
              </a:r>
              <a:r>
                <a:rPr lang="en-US" sz="2800" b="1" dirty="0">
                  <a:latin typeface="+mj-lt"/>
                  <a:ea typeface="Tahoma" pitchFamily="34" charset="0"/>
                  <a:cs typeface="Arial" panose="020B0604020202020204" pitchFamily="34" charset="0"/>
                </a:rPr>
                <a:t>.</a:t>
              </a:r>
              <a:endParaRPr lang="vi-VN" sz="2800" b="1" dirty="0">
                <a:latin typeface="+mj-lt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9574513">
              <a:off x="11033197" y="7268529"/>
              <a:ext cx="1709114" cy="774541"/>
            </a:xfrm>
            <a:prstGeom prst="rightArrow">
              <a:avLst/>
            </a:prstGeom>
            <a:solidFill>
              <a:srgbClr val="FF0000"/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9243" y="2292386"/>
            <a:ext cx="7838100" cy="2246769"/>
            <a:chOff x="8631793" y="7634309"/>
            <a:chExt cx="17589939" cy="5992162"/>
          </a:xfrm>
        </p:grpSpPr>
        <p:sp>
          <p:nvSpPr>
            <p:cNvPr id="26" name="Rectangle 25"/>
            <p:cNvSpPr/>
            <p:nvPr/>
          </p:nvSpPr>
          <p:spPr>
            <a:xfrm flipV="1">
              <a:off x="12503350" y="7924792"/>
              <a:ext cx="13718382" cy="52409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626357" y="7634309"/>
              <a:ext cx="13585218" cy="5992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8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Giá</a:t>
              </a:r>
              <a:r>
                <a:rPr lang="vi-VN" sz="2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trị</a:t>
              </a:r>
              <a:r>
                <a:rPr lang="vi-VN" sz="2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: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xác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định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chỗ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đứng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của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giới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văn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nghệ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sĩ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trong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cuộc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kháng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chiến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đồng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thời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phát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hiện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và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ca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ngợi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tinh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thần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cách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mạng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của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quần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800" b="1" dirty="0" err="1">
                  <a:latin typeface="+mj-lt"/>
                  <a:ea typeface="Tahoma" pitchFamily="34" charset="0"/>
                  <a:cs typeface="Arial" pitchFamily="34" charset="0"/>
                </a:rPr>
                <a:t>chúng</a:t>
              </a:r>
              <a:r>
                <a:rPr lang="vi-VN" sz="2800" b="1" dirty="0">
                  <a:latin typeface="+mj-lt"/>
                  <a:ea typeface="Tahoma" pitchFamily="34" charset="0"/>
                  <a:cs typeface="Arial" pitchFamily="34" charset="0"/>
                </a:rPr>
                <a:t> nhân dân</a:t>
              </a:r>
              <a:r>
                <a:rPr lang="en-US" sz="2800" b="1" dirty="0">
                  <a:latin typeface="+mj-lt"/>
                  <a:ea typeface="Tahoma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dirty="0">
                  <a:latin typeface="+mj-lt"/>
                  <a:ea typeface="Tahoma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688933">
              <a:off x="8631793" y="7760656"/>
              <a:ext cx="4040300" cy="1024539"/>
            </a:xfrm>
            <a:prstGeom prst="rightArrow">
              <a:avLst>
                <a:gd name="adj1" fmla="val 32997"/>
                <a:gd name="adj2" fmla="val 50000"/>
              </a:avLst>
            </a:prstGeom>
            <a:solidFill>
              <a:srgbClr val="FF0000"/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solidFill>
                  <a:prstClr val="white"/>
                </a:solidFill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="" xmlns:a16="http://schemas.microsoft.com/office/drawing/2014/main" id="{E54F1F1C-FF8B-493C-9D8F-074F2CD097F4}"/>
              </a:ext>
            </a:extLst>
          </p:cNvPr>
          <p:cNvSpPr/>
          <p:nvPr/>
        </p:nvSpPr>
        <p:spPr>
          <a:xfrm rot="16200000">
            <a:off x="-601932" y="2189094"/>
            <a:ext cx="2668458" cy="1164313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762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338DC76-E694-4A44-A033-374F10F4A972}"/>
              </a:ext>
            </a:extLst>
          </p:cNvPr>
          <p:cNvSpPr/>
          <p:nvPr/>
        </p:nvSpPr>
        <p:spPr>
          <a:xfrm>
            <a:off x="150139" y="1503017"/>
            <a:ext cx="1132288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MẠNG THÁNG TÁM</a:t>
            </a:r>
          </a:p>
        </p:txBody>
      </p:sp>
    </p:spTree>
    <p:extLst>
      <p:ext uri="{BB962C8B-B14F-4D97-AF65-F5344CB8AC3E}">
        <p14:creationId xmlns:p14="http://schemas.microsoft.com/office/powerpoint/2010/main" val="32822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68533" y="486446"/>
            <a:ext cx="540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Phong </a:t>
            </a:r>
            <a:r>
              <a:rPr lang="vi-VN" sz="2400" b="1" i="1" dirty="0" err="1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vi-VN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nghệ</a:t>
            </a:r>
            <a:r>
              <a:rPr lang="vi-VN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thuật</a:t>
            </a:r>
            <a:endParaRPr lang="vi-VN" sz="2400" b="1" i="1" dirty="0">
              <a:solidFill>
                <a:srgbClr val="1D93A5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00181" y="1012855"/>
            <a:ext cx="6922367" cy="892552"/>
            <a:chOff x="1632864" y="4648200"/>
            <a:chExt cx="18462049" cy="2380443"/>
          </a:xfrm>
        </p:grpSpPr>
        <p:sp>
          <p:nvSpPr>
            <p:cNvPr id="42" name="Rectangle 41"/>
            <p:cNvSpPr/>
            <p:nvPr/>
          </p:nvSpPr>
          <p:spPr>
            <a:xfrm>
              <a:off x="2256014" y="4648200"/>
              <a:ext cx="17838899" cy="2380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tài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miêu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tả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phân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tâm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lý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00181" y="1769723"/>
            <a:ext cx="6702187" cy="954107"/>
            <a:chOff x="1632864" y="4648200"/>
            <a:chExt cx="20833670" cy="2544611"/>
          </a:xfrm>
        </p:grpSpPr>
        <p:sp>
          <p:nvSpPr>
            <p:cNvPr id="45" name="Rectangle 44"/>
            <p:cNvSpPr/>
            <p:nvPr/>
          </p:nvSpPr>
          <p:spPr>
            <a:xfrm>
              <a:off x="2256013" y="4648200"/>
              <a:ext cx="20210521" cy="2544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Tạo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đối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thoại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thoại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tâm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chân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thật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sinh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động</a:t>
              </a:r>
              <a:endPara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42967" y="2762847"/>
            <a:ext cx="6569188" cy="1323439"/>
            <a:chOff x="1632864" y="4648200"/>
            <a:chExt cx="20833670" cy="3529625"/>
          </a:xfrm>
        </p:grpSpPr>
        <p:sp>
          <p:nvSpPr>
            <p:cNvPr id="48" name="Rectangle 47"/>
            <p:cNvSpPr/>
            <p:nvPr/>
          </p:nvSpPr>
          <p:spPr>
            <a:xfrm>
              <a:off x="2256010" y="4648200"/>
              <a:ext cx="20210524" cy="3529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Lối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kể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đảo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lộn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thời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gian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không gian,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tạo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nên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kiểu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cấu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tâm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lý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vừa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linh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hoạt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vừa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chặt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chẽ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6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15435" y="554867"/>
            <a:ext cx="540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Phong </a:t>
            </a:r>
            <a:r>
              <a:rPr lang="vi-VN" sz="2400" b="1" i="1" dirty="0" err="1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vi-VN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nghệ</a:t>
            </a:r>
            <a:r>
              <a:rPr lang="vi-VN" sz="2400" b="1" i="1" dirty="0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D93A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thuật</a:t>
            </a:r>
            <a:endParaRPr lang="vi-VN" sz="2400" b="1" i="1" dirty="0">
              <a:solidFill>
                <a:srgbClr val="1D93A5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410478" y="1090499"/>
            <a:ext cx="6861067" cy="1323439"/>
            <a:chOff x="1632864" y="4648200"/>
            <a:chExt cx="20267614" cy="3529625"/>
          </a:xfrm>
        </p:grpSpPr>
        <p:sp>
          <p:nvSpPr>
            <p:cNvPr id="51" name="Rectangle 50"/>
            <p:cNvSpPr/>
            <p:nvPr/>
          </p:nvSpPr>
          <p:spPr>
            <a:xfrm>
              <a:off x="2256014" y="4648200"/>
              <a:ext cx="19644464" cy="3529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nhỏ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nhặt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hàng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ngày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vấn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ý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xã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hội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to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lớn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tầm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triết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lý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sâu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61553" y="2403300"/>
            <a:ext cx="6707843" cy="1261884"/>
            <a:chOff x="1632864" y="4648200"/>
            <a:chExt cx="20833670" cy="3365457"/>
          </a:xfrm>
        </p:grpSpPr>
        <p:sp>
          <p:nvSpPr>
            <p:cNvPr id="54" name="Rectangle 53"/>
            <p:cNvSpPr/>
            <p:nvPr/>
          </p:nvSpPr>
          <p:spPr>
            <a:xfrm>
              <a:off x="2256013" y="4648200"/>
              <a:ext cx="20210521" cy="336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Tác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phẩm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Nam Cao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giọng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điệu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riêng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buồn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thương chua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chát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dửng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dưng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lạnh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lùng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đầy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thương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71981" y="3509941"/>
            <a:ext cx="6507206" cy="891834"/>
            <a:chOff x="3823702" y="11380996"/>
            <a:chExt cx="14749540" cy="2378531"/>
          </a:xfrm>
        </p:grpSpPr>
        <p:sp>
          <p:nvSpPr>
            <p:cNvPr id="57" name="Rectangle 56"/>
            <p:cNvSpPr/>
            <p:nvPr/>
          </p:nvSpPr>
          <p:spPr>
            <a:xfrm>
              <a:off x="5248841" y="11543249"/>
              <a:ext cx="13324401" cy="2216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Cao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702" y="11380996"/>
              <a:ext cx="1269243" cy="1015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1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94327" y="621236"/>
            <a:ext cx="1946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 KẾT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87410" y="1120258"/>
            <a:ext cx="6570029" cy="769441"/>
            <a:chOff x="1632864" y="4648200"/>
            <a:chExt cx="20833670" cy="2052106"/>
          </a:xfrm>
        </p:grpSpPr>
        <p:sp>
          <p:nvSpPr>
            <p:cNvPr id="26" name="Rectangle 25"/>
            <p:cNvSpPr/>
            <p:nvPr/>
          </p:nvSpPr>
          <p:spPr>
            <a:xfrm>
              <a:off x="2256012" y="4648200"/>
              <a:ext cx="20210522" cy="2052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Nam Cao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hiện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thực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chủ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lớn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55398" y="2025968"/>
            <a:ext cx="6681841" cy="1446550"/>
            <a:chOff x="1632864" y="4648200"/>
            <a:chExt cx="14432081" cy="3857962"/>
          </a:xfrm>
        </p:grpSpPr>
        <p:sp>
          <p:nvSpPr>
            <p:cNvPr id="32" name="Rectangle 31"/>
            <p:cNvSpPr/>
            <p:nvPr/>
          </p:nvSpPr>
          <p:spPr>
            <a:xfrm>
              <a:off x="2256014" y="4648200"/>
              <a:ext cx="13808931" cy="385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Ông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quan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nghệ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thuật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tiến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bộ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đạt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tựu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xuất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sắc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tài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trí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nghèo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nông dân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khổ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632864" y="4907281"/>
              <a:ext cx="274676" cy="30175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90799" y="3262234"/>
            <a:ext cx="6729417" cy="430887"/>
            <a:chOff x="1632864" y="4648200"/>
            <a:chExt cx="14280471" cy="1149183"/>
          </a:xfrm>
        </p:grpSpPr>
        <p:sp>
          <p:nvSpPr>
            <p:cNvPr id="38" name="Rectangle 37"/>
            <p:cNvSpPr/>
            <p:nvPr/>
          </p:nvSpPr>
          <p:spPr>
            <a:xfrm>
              <a:off x="2256015" y="4648200"/>
              <a:ext cx="13657320" cy="1149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Nam Cao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phong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đáo</a:t>
              </a:r>
              <a:endPara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" b="3121"/>
          <a:stretch/>
        </p:blipFill>
        <p:spPr>
          <a:xfrm>
            <a:off x="13389" y="1177387"/>
            <a:ext cx="1746850" cy="201679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764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892A6D-D1F7-4C11-B4BE-2B9229BA90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8126C2-C0C0-4E99-A915-03217FE848DA}"/>
              </a:ext>
            </a:extLst>
          </p:cNvPr>
          <p:cNvSpPr/>
          <p:nvPr/>
        </p:nvSpPr>
        <p:spPr>
          <a:xfrm>
            <a:off x="1429230" y="0"/>
            <a:ext cx="7146152" cy="4764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TÊN TÁC PHẨM???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52B0D2-AF82-48B1-9906-8261281AA795}"/>
              </a:ext>
            </a:extLst>
          </p:cNvPr>
          <p:cNvSpPr txBox="1"/>
          <p:nvPr/>
        </p:nvSpPr>
        <p:spPr>
          <a:xfrm>
            <a:off x="1767328" y="484094"/>
            <a:ext cx="46104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err="1">
                <a:latin typeface="+mj-lt"/>
              </a:rPr>
              <a:t>Cả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đời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lão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Hạc</a:t>
            </a:r>
            <a:r>
              <a:rPr lang="vi-VN" sz="2000" b="1" i="1" dirty="0">
                <a:latin typeface="+mj-lt"/>
              </a:rPr>
              <a:t> chuyên </a:t>
            </a:r>
            <a:r>
              <a:rPr lang="vi-VN" sz="2000" b="1" i="1" dirty="0" err="1">
                <a:latin typeface="+mj-lt"/>
              </a:rPr>
              <a:t>cần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Chắt</a:t>
            </a:r>
            <a:r>
              <a:rPr lang="vi-VN" sz="2000" b="1" i="1" dirty="0">
                <a:latin typeface="+mj-lt"/>
              </a:rPr>
              <a:t> chiu </a:t>
            </a:r>
            <a:r>
              <a:rPr lang="vi-VN" sz="2000" b="1" i="1" dirty="0" err="1">
                <a:latin typeface="+mj-lt"/>
              </a:rPr>
              <a:t>nhặt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nhạnh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để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phần</a:t>
            </a:r>
            <a:r>
              <a:rPr lang="vi-VN" sz="2000" b="1" i="1" dirty="0">
                <a:latin typeface="+mj-lt"/>
              </a:rPr>
              <a:t> cho con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>
                <a:latin typeface="+mj-lt"/>
              </a:rPr>
              <a:t>Ở </a:t>
            </a:r>
            <a:r>
              <a:rPr lang="vi-VN" sz="2000" b="1" i="1" dirty="0" err="1">
                <a:latin typeface="+mj-lt"/>
              </a:rPr>
              <a:t>đời</a:t>
            </a:r>
            <a:r>
              <a:rPr lang="vi-VN" sz="2000" b="1" i="1" dirty="0">
                <a:latin typeface="+mj-lt"/>
              </a:rPr>
              <a:t> không </a:t>
            </a:r>
            <a:r>
              <a:rPr lang="vi-VN" sz="2000" b="1" i="1" dirty="0" err="1">
                <a:latin typeface="+mj-lt"/>
              </a:rPr>
              <a:t>thể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sống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mòn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Mà</a:t>
            </a:r>
            <a:r>
              <a:rPr lang="vi-VN" sz="2000" b="1" i="1" dirty="0">
                <a:latin typeface="+mj-lt"/>
              </a:rPr>
              <a:t> như giăng </a:t>
            </a:r>
            <a:r>
              <a:rPr lang="vi-VN" sz="2000" b="1" i="1" dirty="0" err="1">
                <a:latin typeface="+mj-lt"/>
              </a:rPr>
              <a:t>sáng</a:t>
            </a:r>
            <a:r>
              <a:rPr lang="vi-VN" sz="2000" b="1" i="1" dirty="0">
                <a:latin typeface="+mj-lt"/>
              </a:rPr>
              <a:t> vuông </a:t>
            </a:r>
            <a:r>
              <a:rPr lang="vi-VN" sz="2000" b="1" i="1" dirty="0" err="1">
                <a:latin typeface="+mj-lt"/>
              </a:rPr>
              <a:t>tròn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trước</a:t>
            </a:r>
            <a:r>
              <a:rPr lang="vi-VN" sz="2000" b="1" i="1" dirty="0">
                <a:latin typeface="+mj-lt"/>
              </a:rPr>
              <a:t> sau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Chí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Phèo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cuộc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sống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đớn</a:t>
            </a:r>
            <a:r>
              <a:rPr lang="vi-VN" sz="2000" b="1" i="1" dirty="0">
                <a:latin typeface="+mj-lt"/>
              </a:rPr>
              <a:t> đau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Bị</a:t>
            </a:r>
            <a:r>
              <a:rPr lang="vi-VN" sz="2000" b="1" i="1" dirty="0">
                <a:latin typeface="+mj-lt"/>
              </a:rPr>
              <a:t> lưu manh </a:t>
            </a:r>
            <a:r>
              <a:rPr lang="vi-VN" sz="2000" b="1" i="1" dirty="0" err="1">
                <a:latin typeface="+mj-lt"/>
              </a:rPr>
              <a:t>hóa</a:t>
            </a:r>
            <a:r>
              <a:rPr lang="vi-VN" sz="2000" b="1" i="1" dirty="0">
                <a:latin typeface="+mj-lt"/>
              </a:rPr>
              <a:t> cơ </a:t>
            </a:r>
            <a:r>
              <a:rPr lang="vi-VN" sz="2000" b="1" i="1" dirty="0" err="1">
                <a:latin typeface="+mj-lt"/>
              </a:rPr>
              <a:t>cầu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mà</a:t>
            </a:r>
            <a:r>
              <a:rPr lang="vi-VN" sz="2000" b="1" i="1" dirty="0">
                <a:latin typeface="+mj-lt"/>
              </a:rPr>
              <a:t> chi!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Vợ</a:t>
            </a:r>
            <a:r>
              <a:rPr lang="vi-VN" sz="2000" b="1" i="1" dirty="0">
                <a:latin typeface="+mj-lt"/>
              </a:rPr>
              <a:t> con cơm </a:t>
            </a:r>
            <a:r>
              <a:rPr lang="vi-VN" sz="2000" b="1" i="1" dirty="0" err="1">
                <a:latin typeface="+mj-lt"/>
              </a:rPr>
              <a:t>áo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xá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gì</a:t>
            </a:r>
            <a:r>
              <a:rPr lang="vi-VN" sz="2000" b="1" i="1" dirty="0">
                <a:latin typeface="+mj-lt"/>
              </a:rPr>
              <a:t>?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Đời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thừa</a:t>
            </a:r>
            <a:r>
              <a:rPr lang="vi-VN" sz="2000" b="1" i="1" dirty="0">
                <a:latin typeface="+mj-lt"/>
              </a:rPr>
              <a:t> cơ </a:t>
            </a:r>
            <a:r>
              <a:rPr lang="vi-VN" sz="2000" b="1" i="1" dirty="0" err="1">
                <a:latin typeface="+mj-lt"/>
              </a:rPr>
              <a:t>cực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đến</a:t>
            </a:r>
            <a:r>
              <a:rPr lang="vi-VN" sz="2000" b="1" i="1" dirty="0">
                <a:latin typeface="+mj-lt"/>
              </a:rPr>
              <a:t> khi </a:t>
            </a:r>
            <a:r>
              <a:rPr lang="vi-VN" sz="2000" b="1" i="1" dirty="0" err="1">
                <a:latin typeface="+mj-lt"/>
              </a:rPr>
              <a:t>bạc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đầu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Cuộc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sống</a:t>
            </a:r>
            <a:r>
              <a:rPr lang="vi-VN" sz="2000" b="1" i="1" dirty="0">
                <a:latin typeface="+mj-lt"/>
              </a:rPr>
              <a:t> tươi </a:t>
            </a:r>
            <a:r>
              <a:rPr lang="vi-VN" sz="2000" b="1" i="1" dirty="0" err="1">
                <a:latin typeface="+mj-lt"/>
              </a:rPr>
              <a:t>đẹp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thấy</a:t>
            </a:r>
            <a:r>
              <a:rPr lang="vi-VN" sz="2000" b="1" i="1" dirty="0">
                <a:latin typeface="+mj-lt"/>
              </a:rPr>
              <a:t> đâu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Một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bữa</a:t>
            </a:r>
            <a:r>
              <a:rPr lang="vi-VN" sz="2000" b="1" i="1" dirty="0">
                <a:latin typeface="+mj-lt"/>
              </a:rPr>
              <a:t> no </a:t>
            </a:r>
            <a:r>
              <a:rPr lang="vi-VN" sz="2000" b="1" i="1" dirty="0" err="1">
                <a:latin typeface="+mj-lt"/>
              </a:rPr>
              <a:t>khiến</a:t>
            </a:r>
            <a:r>
              <a:rPr lang="vi-VN" sz="2000" b="1" i="1" dirty="0">
                <a:latin typeface="+mj-lt"/>
              </a:rPr>
              <a:t> ta đau </a:t>
            </a:r>
            <a:r>
              <a:rPr lang="vi-VN" sz="2000" b="1" i="1" dirty="0" err="1">
                <a:latin typeface="+mj-lt"/>
              </a:rPr>
              <a:t>đớn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lòng</a:t>
            </a:r>
            <a:r>
              <a:rPr lang="vi-VN" sz="2000" b="1" i="1" dirty="0">
                <a:latin typeface="+mj-lt"/>
              </a:rPr>
              <a:t>!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Mấy</a:t>
            </a:r>
            <a:r>
              <a:rPr lang="vi-VN" sz="2000" b="1" i="1" dirty="0">
                <a:latin typeface="+mj-lt"/>
              </a:rPr>
              <a:t> ai </a:t>
            </a:r>
            <a:r>
              <a:rPr lang="vi-VN" sz="2000" b="1" i="1" dirty="0" err="1">
                <a:latin typeface="+mj-lt"/>
              </a:rPr>
              <a:t>dò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được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lòng</a:t>
            </a:r>
            <a:r>
              <a:rPr lang="vi-VN" sz="2000" b="1" i="1" dirty="0">
                <a:latin typeface="+mj-lt"/>
              </a:rPr>
              <a:t> sông</a:t>
            </a:r>
            <a:endParaRPr lang="en-US" sz="2000" b="1" dirty="0">
              <a:latin typeface="+mj-lt"/>
            </a:endParaRPr>
          </a:p>
          <a:p>
            <a:pPr algn="ctr"/>
            <a:r>
              <a:rPr lang="vi-VN" sz="2000" b="1" i="1" dirty="0" err="1">
                <a:latin typeface="+mj-lt"/>
              </a:rPr>
              <a:t>Phải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có</a:t>
            </a:r>
            <a:r>
              <a:rPr lang="vi-VN" sz="2000" b="1" i="1" dirty="0">
                <a:latin typeface="+mj-lt"/>
              </a:rPr>
              <a:t> đôi </a:t>
            </a:r>
            <a:r>
              <a:rPr lang="vi-VN" sz="2000" b="1" i="1" dirty="0" err="1">
                <a:latin typeface="+mj-lt"/>
              </a:rPr>
              <a:t>mắt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sáng</a:t>
            </a:r>
            <a:r>
              <a:rPr lang="vi-VN" sz="2000" b="1" i="1" dirty="0">
                <a:latin typeface="+mj-lt"/>
              </a:rPr>
              <a:t> trong </a:t>
            </a:r>
            <a:r>
              <a:rPr lang="vi-VN" sz="2000" b="1" i="1" dirty="0" err="1">
                <a:latin typeface="+mj-lt"/>
              </a:rPr>
              <a:t>nhìn</a:t>
            </a:r>
            <a:r>
              <a:rPr lang="vi-VN" sz="2000" b="1" i="1" dirty="0">
                <a:latin typeface="+mj-lt"/>
              </a:rPr>
              <a:t> </a:t>
            </a:r>
            <a:r>
              <a:rPr lang="vi-VN" sz="2000" b="1" i="1" dirty="0" err="1">
                <a:latin typeface="+mj-lt"/>
              </a:rPr>
              <a:t>đời</a:t>
            </a:r>
            <a:r>
              <a:rPr lang="vi-VN" sz="2000" b="1" i="1" dirty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190228-6BC8-43CC-A832-3AEADB77B738}"/>
              </a:ext>
            </a:extLst>
          </p:cNvPr>
          <p:cNvSpPr txBox="1"/>
          <p:nvPr/>
        </p:nvSpPr>
        <p:spPr>
          <a:xfrm>
            <a:off x="6477640" y="833601"/>
            <a:ext cx="2216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03" y="-37419"/>
            <a:ext cx="2533475" cy="20183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5453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>
            <a:cxnSpLocks/>
          </p:cNvCxnSpPr>
          <p:nvPr/>
        </p:nvCxnSpPr>
        <p:spPr>
          <a:xfrm>
            <a:off x="8179" y="353404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14866" y="2442317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19686" y="199374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83035" y="2083883"/>
            <a:ext cx="7037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lĩnh vực truyện ngắn và tiểu thuyết, Nam Cao được coi là người có sở trường đặc biệt về điều gì?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081499"/>
            <a:ext cx="3937330" cy="8553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9804" y="4180801"/>
            <a:ext cx="3937330" cy="8553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19686" y="3115363"/>
            <a:ext cx="3487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nl-N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trường diễn tả, phân tích tâm lí con người.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216983"/>
            <a:ext cx="3487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nl-N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trường sử dụng thủ pháp nghệ thuật đối lập.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081499"/>
            <a:ext cx="3937330" cy="80176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120285"/>
            <a:ext cx="3937330" cy="91585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796757" y="3149319"/>
            <a:ext cx="3487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nl-N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trường xây dựng kết cấu tác phẩm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796756" y="4123331"/>
            <a:ext cx="3742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nl-N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trường xây dựng hình tượng người kể chuyện.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-31213" y="386873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>
            <a:cxnSpLocks/>
          </p:cNvCxnSpPr>
          <p:nvPr/>
        </p:nvCxnSpPr>
        <p:spPr>
          <a:xfrm flipV="1">
            <a:off x="0" y="2889923"/>
            <a:ext cx="9152179" cy="4439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8" y="2436538"/>
            <a:ext cx="8154143" cy="81388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07792" y="2411919"/>
            <a:ext cx="703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Đối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tượng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nhất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Nam Cao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mạng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tháng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Tám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?</a:t>
            </a:r>
            <a:endParaRPr lang="en-US" sz="2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309743"/>
            <a:ext cx="3937330" cy="72782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477271"/>
            <a:ext cx="3937330" cy="7419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15836" y="4319713"/>
            <a:ext cx="371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dân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57751" y="3520962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477271"/>
            <a:ext cx="3937330" cy="7419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309743"/>
            <a:ext cx="3937330" cy="7419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89349" y="3512573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57751" y="4309743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83035" y="2938663"/>
            <a:ext cx="703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81055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45235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796625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Lân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452667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83035" y="2750699"/>
            <a:ext cx="703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000" b="1" dirty="0">
                <a:solidFill>
                  <a:schemeClr val="bg1"/>
                </a:solidFill>
                <a:latin typeface="+mj-lt"/>
              </a:rPr>
              <a:t>Trong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Nam Cao,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thuộc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tài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trí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nghèo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?</a:t>
            </a:r>
            <a:endParaRPr lang="en-US" sz="2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60654" y="4445171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kern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bữa</a:t>
            </a:r>
            <a:r>
              <a:rPr lang="en-US" sz="2400" i="1" kern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no</a:t>
            </a:r>
            <a:endParaRPr lang="en-US" sz="2000" i="1" kern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93790" y="3772438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Giăng</a:t>
            </a:r>
            <a:r>
              <a:rPr lang="en-US" sz="2400" i="1" kern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i="1" kern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000" i="1" kern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8" y="3812940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i="1" kern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endParaRPr lang="en-US" sz="2000" i="1" kern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69134" y="4460386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i="1" kern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mòn</a:t>
            </a:r>
            <a:endParaRPr lang="en-US" sz="2000" i="1" kern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person, child&#10;&#10;Description automatically generated">
            <a:extLst>
              <a:ext uri="{FF2B5EF4-FFF2-40B4-BE49-F238E27FC236}">
                <a16:creationId xmlns="" xmlns:a16="http://schemas.microsoft.com/office/drawing/2014/main" id="{18059979-454A-495B-9840-1FAFCE7CA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136" y="1230376"/>
            <a:ext cx="6993100" cy="3331003"/>
          </a:xfrm>
          <a:prstGeom prst="rect">
            <a:avLst/>
          </a:prstGeom>
        </p:spPr>
      </p:pic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A6CA33A-1F04-4D3E-9847-900837E9C780}"/>
              </a:ext>
            </a:extLst>
          </p:cNvPr>
          <p:cNvSpPr/>
          <p:nvPr/>
        </p:nvSpPr>
        <p:spPr>
          <a:xfrm>
            <a:off x="1" y="439012"/>
            <a:ext cx="8740272" cy="4131425"/>
          </a:xfrm>
          <a:custGeom>
            <a:avLst/>
            <a:gdLst/>
            <a:ahLst/>
            <a:cxnLst/>
            <a:rect l="l" t="t" r="r" b="b"/>
            <a:pathLst>
              <a:path w="8611985" h="4131425">
                <a:moveTo>
                  <a:pt x="6079130" y="3148314"/>
                </a:moveTo>
                <a:lnTo>
                  <a:pt x="6057141" y="3213027"/>
                </a:lnTo>
                <a:cubicBezTo>
                  <a:pt x="6055127" y="3214938"/>
                  <a:pt x="6052839" y="3216850"/>
                  <a:pt x="6050277" y="3218761"/>
                </a:cubicBezTo>
                <a:cubicBezTo>
                  <a:pt x="6047716" y="3220672"/>
                  <a:pt x="6045088" y="3222174"/>
                  <a:pt x="6042396" y="3223266"/>
                </a:cubicBezTo>
                <a:cubicBezTo>
                  <a:pt x="6039704" y="3224359"/>
                  <a:pt x="6036993" y="3224905"/>
                  <a:pt x="6034262" y="3224905"/>
                </a:cubicBezTo>
                <a:cubicBezTo>
                  <a:pt x="6028528" y="3224905"/>
                  <a:pt x="6024812" y="3222584"/>
                  <a:pt x="6023114" y="3217942"/>
                </a:cubicBezTo>
                <a:cubicBezTo>
                  <a:pt x="6021416" y="3213300"/>
                  <a:pt x="6021911" y="3207020"/>
                  <a:pt x="6024599" y="3199102"/>
                </a:cubicBezTo>
                <a:cubicBezTo>
                  <a:pt x="6026643" y="3193094"/>
                  <a:pt x="6029364" y="3187702"/>
                  <a:pt x="6032762" y="3182923"/>
                </a:cubicBezTo>
                <a:cubicBezTo>
                  <a:pt x="6036160" y="3178145"/>
                  <a:pt x="6040194" y="3173708"/>
                  <a:pt x="6044863" y="3169612"/>
                </a:cubicBezTo>
                <a:cubicBezTo>
                  <a:pt x="6049533" y="3165516"/>
                  <a:pt x="6054768" y="3161762"/>
                  <a:pt x="6060568" y="3158349"/>
                </a:cubicBezTo>
                <a:cubicBezTo>
                  <a:pt x="6066368" y="3154936"/>
                  <a:pt x="6072556" y="3151591"/>
                  <a:pt x="6079130" y="3148314"/>
                </a:cubicBezTo>
                <a:close/>
                <a:moveTo>
                  <a:pt x="5240930" y="3148314"/>
                </a:moveTo>
                <a:lnTo>
                  <a:pt x="5218941" y="3213027"/>
                </a:lnTo>
                <a:cubicBezTo>
                  <a:pt x="5216927" y="3214938"/>
                  <a:pt x="5214639" y="3216850"/>
                  <a:pt x="5212077" y="3218761"/>
                </a:cubicBezTo>
                <a:cubicBezTo>
                  <a:pt x="5209515" y="3220672"/>
                  <a:pt x="5206888" y="3222174"/>
                  <a:pt x="5204196" y="3223266"/>
                </a:cubicBezTo>
                <a:cubicBezTo>
                  <a:pt x="5201504" y="3224359"/>
                  <a:pt x="5198793" y="3224905"/>
                  <a:pt x="5196062" y="3224905"/>
                </a:cubicBezTo>
                <a:cubicBezTo>
                  <a:pt x="5190328" y="3224905"/>
                  <a:pt x="5186612" y="3222584"/>
                  <a:pt x="5184914" y="3217942"/>
                </a:cubicBezTo>
                <a:cubicBezTo>
                  <a:pt x="5183216" y="3213300"/>
                  <a:pt x="5183711" y="3207020"/>
                  <a:pt x="5186399" y="3199102"/>
                </a:cubicBezTo>
                <a:cubicBezTo>
                  <a:pt x="5188443" y="3193094"/>
                  <a:pt x="5191163" y="3187702"/>
                  <a:pt x="5194562" y="3182923"/>
                </a:cubicBezTo>
                <a:cubicBezTo>
                  <a:pt x="5197960" y="3178145"/>
                  <a:pt x="5201994" y="3173708"/>
                  <a:pt x="5206663" y="3169612"/>
                </a:cubicBezTo>
                <a:cubicBezTo>
                  <a:pt x="5211333" y="3165516"/>
                  <a:pt x="5216568" y="3161762"/>
                  <a:pt x="5222368" y="3158349"/>
                </a:cubicBezTo>
                <a:cubicBezTo>
                  <a:pt x="5228168" y="3154936"/>
                  <a:pt x="5234356" y="3151591"/>
                  <a:pt x="5240930" y="3148314"/>
                </a:cubicBezTo>
                <a:close/>
                <a:moveTo>
                  <a:pt x="6504565" y="3100803"/>
                </a:moveTo>
                <a:lnTo>
                  <a:pt x="6490089" y="3143399"/>
                </a:lnTo>
                <a:lnTo>
                  <a:pt x="6596170" y="3143399"/>
                </a:lnTo>
                <a:lnTo>
                  <a:pt x="6610645" y="3100803"/>
                </a:lnTo>
                <a:close/>
                <a:moveTo>
                  <a:pt x="4685291" y="3100803"/>
                </a:moveTo>
                <a:lnTo>
                  <a:pt x="4670815" y="3143399"/>
                </a:lnTo>
                <a:lnTo>
                  <a:pt x="4776895" y="3143399"/>
                </a:lnTo>
                <a:lnTo>
                  <a:pt x="4791370" y="3100803"/>
                </a:lnTo>
                <a:close/>
                <a:moveTo>
                  <a:pt x="6283389" y="3069266"/>
                </a:moveTo>
                <a:cubicBezTo>
                  <a:pt x="6287758" y="3069266"/>
                  <a:pt x="6290777" y="3070427"/>
                  <a:pt x="6292445" y="3072748"/>
                </a:cubicBezTo>
                <a:cubicBezTo>
                  <a:pt x="6294113" y="3075069"/>
                  <a:pt x="6294706" y="3078345"/>
                  <a:pt x="6294224" y="3082577"/>
                </a:cubicBezTo>
                <a:cubicBezTo>
                  <a:pt x="6293742" y="3086810"/>
                  <a:pt x="6292481" y="3091929"/>
                  <a:pt x="6290442" y="3097936"/>
                </a:cubicBezTo>
                <a:lnTo>
                  <a:pt x="6256754" y="3197054"/>
                </a:lnTo>
                <a:cubicBezTo>
                  <a:pt x="6254715" y="3203061"/>
                  <a:pt x="6252498" y="3208180"/>
                  <a:pt x="6250102" y="3212413"/>
                </a:cubicBezTo>
                <a:cubicBezTo>
                  <a:pt x="6247706" y="3216645"/>
                  <a:pt x="6244886" y="3219921"/>
                  <a:pt x="6241641" y="3222242"/>
                </a:cubicBezTo>
                <a:cubicBezTo>
                  <a:pt x="6238397" y="3224563"/>
                  <a:pt x="6234590" y="3225724"/>
                  <a:pt x="6230222" y="3225724"/>
                </a:cubicBezTo>
                <a:cubicBezTo>
                  <a:pt x="6225853" y="3225724"/>
                  <a:pt x="6222833" y="3224563"/>
                  <a:pt x="6221163" y="3222242"/>
                </a:cubicBezTo>
                <a:cubicBezTo>
                  <a:pt x="6219493" y="3219921"/>
                  <a:pt x="6218831" y="3216645"/>
                  <a:pt x="6219179" y="3212413"/>
                </a:cubicBezTo>
                <a:cubicBezTo>
                  <a:pt x="6219526" y="3208180"/>
                  <a:pt x="6220720" y="3203061"/>
                  <a:pt x="6222759" y="3197054"/>
                </a:cubicBezTo>
                <a:lnTo>
                  <a:pt x="6256447" y="3097936"/>
                </a:lnTo>
                <a:cubicBezTo>
                  <a:pt x="6258486" y="3091929"/>
                  <a:pt x="6260771" y="3086810"/>
                  <a:pt x="6263301" y="3082577"/>
                </a:cubicBezTo>
                <a:cubicBezTo>
                  <a:pt x="6265831" y="3078345"/>
                  <a:pt x="6268719" y="3075069"/>
                  <a:pt x="6271966" y="3072748"/>
                </a:cubicBezTo>
                <a:cubicBezTo>
                  <a:pt x="6275212" y="3070427"/>
                  <a:pt x="6279020" y="3069266"/>
                  <a:pt x="6283389" y="3069266"/>
                </a:cubicBezTo>
                <a:close/>
                <a:moveTo>
                  <a:pt x="6298012" y="3025032"/>
                </a:moveTo>
                <a:cubicBezTo>
                  <a:pt x="6281083" y="3025032"/>
                  <a:pt x="6265433" y="3027899"/>
                  <a:pt x="6251062" y="3033633"/>
                </a:cubicBezTo>
                <a:cubicBezTo>
                  <a:pt x="6236690" y="3039367"/>
                  <a:pt x="6224211" y="3047968"/>
                  <a:pt x="6213624" y="3059436"/>
                </a:cubicBezTo>
                <a:cubicBezTo>
                  <a:pt x="6203037" y="3070905"/>
                  <a:pt x="6194819" y="3085240"/>
                  <a:pt x="6188969" y="3102442"/>
                </a:cubicBezTo>
                <a:lnTo>
                  <a:pt x="6158348" y="3192548"/>
                </a:lnTo>
                <a:cubicBezTo>
                  <a:pt x="6152503" y="3209750"/>
                  <a:pt x="6150976" y="3224086"/>
                  <a:pt x="6153769" y="3235554"/>
                </a:cubicBezTo>
                <a:cubicBezTo>
                  <a:pt x="6156561" y="3247022"/>
                  <a:pt x="6163194" y="3255623"/>
                  <a:pt x="6173668" y="3261357"/>
                </a:cubicBezTo>
                <a:cubicBezTo>
                  <a:pt x="6184142" y="3267091"/>
                  <a:pt x="6197843" y="3269958"/>
                  <a:pt x="6214773" y="3269958"/>
                </a:cubicBezTo>
                <a:cubicBezTo>
                  <a:pt x="6231702" y="3269958"/>
                  <a:pt x="6247353" y="3267091"/>
                  <a:pt x="6261727" y="3261357"/>
                </a:cubicBezTo>
                <a:cubicBezTo>
                  <a:pt x="6276100" y="3255623"/>
                  <a:pt x="6288649" y="3247022"/>
                  <a:pt x="6299373" y="3235554"/>
                </a:cubicBezTo>
                <a:cubicBezTo>
                  <a:pt x="6310096" y="3224086"/>
                  <a:pt x="6318380" y="3209750"/>
                  <a:pt x="6324225" y="3192548"/>
                </a:cubicBezTo>
                <a:lnTo>
                  <a:pt x="6354847" y="3102442"/>
                </a:lnTo>
                <a:cubicBezTo>
                  <a:pt x="6360697" y="3085240"/>
                  <a:pt x="6362157" y="3070905"/>
                  <a:pt x="6359228" y="3059436"/>
                </a:cubicBezTo>
                <a:cubicBezTo>
                  <a:pt x="6356299" y="3047968"/>
                  <a:pt x="6349596" y="3039367"/>
                  <a:pt x="6339120" y="3033633"/>
                </a:cubicBezTo>
                <a:cubicBezTo>
                  <a:pt x="6328644" y="3027899"/>
                  <a:pt x="6314941" y="3025032"/>
                  <a:pt x="6298012" y="3025032"/>
                </a:cubicBezTo>
                <a:close/>
                <a:moveTo>
                  <a:pt x="6113246" y="3025032"/>
                </a:moveTo>
                <a:cubicBezTo>
                  <a:pt x="6085669" y="3025032"/>
                  <a:pt x="6062689" y="3031790"/>
                  <a:pt x="6044307" y="3045306"/>
                </a:cubicBezTo>
                <a:cubicBezTo>
                  <a:pt x="6025925" y="3058822"/>
                  <a:pt x="6011226" y="3079779"/>
                  <a:pt x="6000210" y="3108176"/>
                </a:cubicBezTo>
                <a:lnTo>
                  <a:pt x="6061627" y="3110633"/>
                </a:lnTo>
                <a:lnTo>
                  <a:pt x="6069115" y="3093431"/>
                </a:lnTo>
                <a:cubicBezTo>
                  <a:pt x="6070595" y="3089881"/>
                  <a:pt x="6072231" y="3086673"/>
                  <a:pt x="6074023" y="3083806"/>
                </a:cubicBezTo>
                <a:cubicBezTo>
                  <a:pt x="6075815" y="3080939"/>
                  <a:pt x="6078013" y="3078686"/>
                  <a:pt x="6080618" y="3077048"/>
                </a:cubicBezTo>
                <a:cubicBezTo>
                  <a:pt x="6083223" y="3075410"/>
                  <a:pt x="6086437" y="3074591"/>
                  <a:pt x="6090259" y="3074591"/>
                </a:cubicBezTo>
                <a:cubicBezTo>
                  <a:pt x="6094082" y="3074591"/>
                  <a:pt x="6096648" y="3075478"/>
                  <a:pt x="6097958" y="3077253"/>
                </a:cubicBezTo>
                <a:cubicBezTo>
                  <a:pt x="6099268" y="3079028"/>
                  <a:pt x="6099798" y="3081485"/>
                  <a:pt x="6099548" y="3084625"/>
                </a:cubicBezTo>
                <a:cubicBezTo>
                  <a:pt x="6099299" y="3087765"/>
                  <a:pt x="6098478" y="3091383"/>
                  <a:pt x="6097088" y="3095479"/>
                </a:cubicBezTo>
                <a:lnTo>
                  <a:pt x="6089017" y="3119234"/>
                </a:lnTo>
                <a:cubicBezTo>
                  <a:pt x="6076521" y="3123057"/>
                  <a:pt x="6063727" y="3127358"/>
                  <a:pt x="6050636" y="3132136"/>
                </a:cubicBezTo>
                <a:cubicBezTo>
                  <a:pt x="6037544" y="3136914"/>
                  <a:pt x="6025060" y="3142717"/>
                  <a:pt x="6013182" y="3149543"/>
                </a:cubicBezTo>
                <a:cubicBezTo>
                  <a:pt x="6001304" y="3156369"/>
                  <a:pt x="5990714" y="3164834"/>
                  <a:pt x="5981411" y="3174937"/>
                </a:cubicBezTo>
                <a:cubicBezTo>
                  <a:pt x="5972109" y="3185039"/>
                  <a:pt x="5964951" y="3197463"/>
                  <a:pt x="5959938" y="3212208"/>
                </a:cubicBezTo>
                <a:cubicBezTo>
                  <a:pt x="5956785" y="3221492"/>
                  <a:pt x="5955748" y="3230571"/>
                  <a:pt x="5956827" y="3239445"/>
                </a:cubicBezTo>
                <a:cubicBezTo>
                  <a:pt x="5957907" y="3248319"/>
                  <a:pt x="5961567" y="3255623"/>
                  <a:pt x="5967809" y="3261357"/>
                </a:cubicBezTo>
                <a:cubicBezTo>
                  <a:pt x="5974051" y="3267091"/>
                  <a:pt x="5983179" y="3269958"/>
                  <a:pt x="5995193" y="3269958"/>
                </a:cubicBezTo>
                <a:cubicBezTo>
                  <a:pt x="6007753" y="3269958"/>
                  <a:pt x="6019088" y="3266135"/>
                  <a:pt x="6029197" y="3258490"/>
                </a:cubicBezTo>
                <a:cubicBezTo>
                  <a:pt x="6039307" y="3250844"/>
                  <a:pt x="6047397" y="3242107"/>
                  <a:pt x="6053468" y="3232277"/>
                </a:cubicBezTo>
                <a:cubicBezTo>
                  <a:pt x="6053549" y="3233642"/>
                  <a:pt x="6052882" y="3238011"/>
                  <a:pt x="6051468" y="3245383"/>
                </a:cubicBezTo>
                <a:cubicBezTo>
                  <a:pt x="6050054" y="3252756"/>
                  <a:pt x="6048689" y="3259582"/>
                  <a:pt x="6047375" y="3265862"/>
                </a:cubicBezTo>
                <a:lnTo>
                  <a:pt x="6107173" y="3265862"/>
                </a:lnTo>
                <a:cubicBezTo>
                  <a:pt x="6107929" y="3262040"/>
                  <a:pt x="6108893" y="3257398"/>
                  <a:pt x="6110066" y="3251937"/>
                </a:cubicBezTo>
                <a:cubicBezTo>
                  <a:pt x="6111239" y="3246476"/>
                  <a:pt x="6112873" y="3240059"/>
                  <a:pt x="6114968" y="3232687"/>
                </a:cubicBezTo>
                <a:cubicBezTo>
                  <a:pt x="6117063" y="3225314"/>
                  <a:pt x="6119780" y="3216713"/>
                  <a:pt x="6123121" y="3206883"/>
                </a:cubicBezTo>
                <a:lnTo>
                  <a:pt x="6160706" y="3096298"/>
                </a:lnTo>
                <a:cubicBezTo>
                  <a:pt x="6167848" y="3075273"/>
                  <a:pt x="6167731" y="3058139"/>
                  <a:pt x="6160354" y="3044897"/>
                </a:cubicBezTo>
                <a:cubicBezTo>
                  <a:pt x="6152978" y="3031654"/>
                  <a:pt x="6137275" y="3025032"/>
                  <a:pt x="6113246" y="3025032"/>
                </a:cubicBezTo>
                <a:close/>
                <a:moveTo>
                  <a:pt x="5275046" y="3025032"/>
                </a:moveTo>
                <a:cubicBezTo>
                  <a:pt x="5247468" y="3025032"/>
                  <a:pt x="5224488" y="3031790"/>
                  <a:pt x="5206107" y="3045306"/>
                </a:cubicBezTo>
                <a:cubicBezTo>
                  <a:pt x="5187725" y="3058822"/>
                  <a:pt x="5173026" y="3079779"/>
                  <a:pt x="5162010" y="3108176"/>
                </a:cubicBezTo>
                <a:lnTo>
                  <a:pt x="5223427" y="3110633"/>
                </a:lnTo>
                <a:lnTo>
                  <a:pt x="5230915" y="3093431"/>
                </a:lnTo>
                <a:cubicBezTo>
                  <a:pt x="5232395" y="3089881"/>
                  <a:pt x="5234031" y="3086673"/>
                  <a:pt x="5235823" y="3083806"/>
                </a:cubicBezTo>
                <a:cubicBezTo>
                  <a:pt x="5237615" y="3080939"/>
                  <a:pt x="5239813" y="3078686"/>
                  <a:pt x="5242418" y="3077048"/>
                </a:cubicBezTo>
                <a:cubicBezTo>
                  <a:pt x="5245023" y="3075410"/>
                  <a:pt x="5248236" y="3074591"/>
                  <a:pt x="5252059" y="3074591"/>
                </a:cubicBezTo>
                <a:cubicBezTo>
                  <a:pt x="5255882" y="3074591"/>
                  <a:pt x="5258448" y="3075478"/>
                  <a:pt x="5259758" y="3077253"/>
                </a:cubicBezTo>
                <a:cubicBezTo>
                  <a:pt x="5261068" y="3079028"/>
                  <a:pt x="5261597" y="3081485"/>
                  <a:pt x="5261348" y="3084625"/>
                </a:cubicBezTo>
                <a:cubicBezTo>
                  <a:pt x="5261098" y="3087765"/>
                  <a:pt x="5260278" y="3091383"/>
                  <a:pt x="5258887" y="3095479"/>
                </a:cubicBezTo>
                <a:lnTo>
                  <a:pt x="5250817" y="3119234"/>
                </a:lnTo>
                <a:cubicBezTo>
                  <a:pt x="5238321" y="3123057"/>
                  <a:pt x="5225527" y="3127358"/>
                  <a:pt x="5212436" y="3132136"/>
                </a:cubicBezTo>
                <a:cubicBezTo>
                  <a:pt x="5199344" y="3136914"/>
                  <a:pt x="5186860" y="3142717"/>
                  <a:pt x="5174982" y="3149543"/>
                </a:cubicBezTo>
                <a:cubicBezTo>
                  <a:pt x="5163104" y="3156369"/>
                  <a:pt x="5152514" y="3164834"/>
                  <a:pt x="5143211" y="3174937"/>
                </a:cubicBezTo>
                <a:cubicBezTo>
                  <a:pt x="5133908" y="3185039"/>
                  <a:pt x="5126750" y="3197463"/>
                  <a:pt x="5121737" y="3212208"/>
                </a:cubicBezTo>
                <a:cubicBezTo>
                  <a:pt x="5118584" y="3221492"/>
                  <a:pt x="5117548" y="3230571"/>
                  <a:pt x="5118627" y="3239445"/>
                </a:cubicBezTo>
                <a:cubicBezTo>
                  <a:pt x="5119706" y="3248319"/>
                  <a:pt x="5123367" y="3255623"/>
                  <a:pt x="5129609" y="3261357"/>
                </a:cubicBezTo>
                <a:cubicBezTo>
                  <a:pt x="5135851" y="3267091"/>
                  <a:pt x="5144979" y="3269958"/>
                  <a:pt x="5156993" y="3269958"/>
                </a:cubicBezTo>
                <a:cubicBezTo>
                  <a:pt x="5169553" y="3269958"/>
                  <a:pt x="5180888" y="3266135"/>
                  <a:pt x="5190997" y="3258490"/>
                </a:cubicBezTo>
                <a:cubicBezTo>
                  <a:pt x="5201106" y="3250844"/>
                  <a:pt x="5209197" y="3242107"/>
                  <a:pt x="5215267" y="3232277"/>
                </a:cubicBezTo>
                <a:cubicBezTo>
                  <a:pt x="5215349" y="3233642"/>
                  <a:pt x="5214682" y="3238011"/>
                  <a:pt x="5213268" y="3245383"/>
                </a:cubicBezTo>
                <a:cubicBezTo>
                  <a:pt x="5211853" y="3252756"/>
                  <a:pt x="5210489" y="3259582"/>
                  <a:pt x="5209175" y="3265862"/>
                </a:cubicBezTo>
                <a:lnTo>
                  <a:pt x="5268973" y="3265862"/>
                </a:lnTo>
                <a:cubicBezTo>
                  <a:pt x="5269728" y="3262040"/>
                  <a:pt x="5270693" y="3257398"/>
                  <a:pt x="5271866" y="3251937"/>
                </a:cubicBezTo>
                <a:cubicBezTo>
                  <a:pt x="5273039" y="3246476"/>
                  <a:pt x="5274673" y="3240059"/>
                  <a:pt x="5276768" y="3232687"/>
                </a:cubicBezTo>
                <a:cubicBezTo>
                  <a:pt x="5278863" y="3225314"/>
                  <a:pt x="5281580" y="3216713"/>
                  <a:pt x="5284921" y="3206883"/>
                </a:cubicBezTo>
                <a:lnTo>
                  <a:pt x="5322506" y="3096298"/>
                </a:lnTo>
                <a:cubicBezTo>
                  <a:pt x="5329648" y="3075273"/>
                  <a:pt x="5329531" y="3058139"/>
                  <a:pt x="5322154" y="3044897"/>
                </a:cubicBezTo>
                <a:cubicBezTo>
                  <a:pt x="5314777" y="3031654"/>
                  <a:pt x="5299075" y="3025032"/>
                  <a:pt x="5275046" y="3025032"/>
                </a:cubicBezTo>
                <a:close/>
                <a:moveTo>
                  <a:pt x="5503778" y="3024622"/>
                </a:moveTo>
                <a:cubicBezTo>
                  <a:pt x="5493948" y="3024622"/>
                  <a:pt x="5483719" y="3026397"/>
                  <a:pt x="5473092" y="3029947"/>
                </a:cubicBezTo>
                <a:cubicBezTo>
                  <a:pt x="5462464" y="3033497"/>
                  <a:pt x="5451343" y="3039504"/>
                  <a:pt x="5439730" y="3047968"/>
                </a:cubicBezTo>
                <a:lnTo>
                  <a:pt x="5446136" y="3029128"/>
                </a:lnTo>
                <a:lnTo>
                  <a:pt x="5380604" y="3029128"/>
                </a:lnTo>
                <a:lnTo>
                  <a:pt x="5300148" y="3265862"/>
                </a:lnTo>
                <a:lnTo>
                  <a:pt x="5365680" y="3265862"/>
                </a:lnTo>
                <a:lnTo>
                  <a:pt x="5429152" y="3079096"/>
                </a:lnTo>
                <a:cubicBezTo>
                  <a:pt x="5433904" y="3076366"/>
                  <a:pt x="5438515" y="3074249"/>
                  <a:pt x="5442985" y="3072748"/>
                </a:cubicBezTo>
                <a:cubicBezTo>
                  <a:pt x="5447454" y="3071246"/>
                  <a:pt x="5451190" y="3070495"/>
                  <a:pt x="5454194" y="3070495"/>
                </a:cubicBezTo>
                <a:cubicBezTo>
                  <a:pt x="5458835" y="3070495"/>
                  <a:pt x="5461898" y="3071928"/>
                  <a:pt x="5463380" y="3074795"/>
                </a:cubicBezTo>
                <a:cubicBezTo>
                  <a:pt x="5464863" y="3077663"/>
                  <a:pt x="5464490" y="3082373"/>
                  <a:pt x="5462264" y="3088926"/>
                </a:cubicBezTo>
                <a:lnTo>
                  <a:pt x="5402133" y="3265862"/>
                </a:lnTo>
                <a:lnTo>
                  <a:pt x="5466846" y="3265862"/>
                </a:lnTo>
                <a:lnTo>
                  <a:pt x="5529344" y="3081963"/>
                </a:lnTo>
                <a:cubicBezTo>
                  <a:pt x="5529528" y="3081417"/>
                  <a:pt x="5529690" y="3080939"/>
                  <a:pt x="5529831" y="3080530"/>
                </a:cubicBezTo>
                <a:cubicBezTo>
                  <a:pt x="5529971" y="3080120"/>
                  <a:pt x="5530134" y="3079642"/>
                  <a:pt x="5530317" y="3079096"/>
                </a:cubicBezTo>
                <a:cubicBezTo>
                  <a:pt x="5535070" y="3076366"/>
                  <a:pt x="5539749" y="3074249"/>
                  <a:pt x="5544354" y="3072748"/>
                </a:cubicBezTo>
                <a:cubicBezTo>
                  <a:pt x="5548960" y="3071246"/>
                  <a:pt x="5552628" y="3070495"/>
                  <a:pt x="5555358" y="3070495"/>
                </a:cubicBezTo>
                <a:cubicBezTo>
                  <a:pt x="5560000" y="3070495"/>
                  <a:pt x="5562994" y="3071928"/>
                  <a:pt x="5564340" y="3074795"/>
                </a:cubicBezTo>
                <a:cubicBezTo>
                  <a:pt x="5565687" y="3077663"/>
                  <a:pt x="5565246" y="3082373"/>
                  <a:pt x="5563019" y="3088926"/>
                </a:cubicBezTo>
                <a:lnTo>
                  <a:pt x="5502888" y="3265862"/>
                </a:lnTo>
                <a:lnTo>
                  <a:pt x="5568420" y="3265862"/>
                </a:lnTo>
                <a:lnTo>
                  <a:pt x="5630919" y="3081963"/>
                </a:lnTo>
                <a:cubicBezTo>
                  <a:pt x="5635002" y="3069949"/>
                  <a:pt x="5636593" y="3059641"/>
                  <a:pt x="5635693" y="3051040"/>
                </a:cubicBezTo>
                <a:cubicBezTo>
                  <a:pt x="5634793" y="3042439"/>
                  <a:pt x="5631695" y="3035886"/>
                  <a:pt x="5626401" y="3031380"/>
                </a:cubicBezTo>
                <a:cubicBezTo>
                  <a:pt x="5621106" y="3026875"/>
                  <a:pt x="5613817" y="3024622"/>
                  <a:pt x="5604533" y="3024622"/>
                </a:cubicBezTo>
                <a:cubicBezTo>
                  <a:pt x="5594157" y="3024622"/>
                  <a:pt x="5583131" y="3026739"/>
                  <a:pt x="5571454" y="3030971"/>
                </a:cubicBezTo>
                <a:cubicBezTo>
                  <a:pt x="5559777" y="3035203"/>
                  <a:pt x="5547532" y="3042507"/>
                  <a:pt x="5534720" y="3052883"/>
                </a:cubicBezTo>
                <a:cubicBezTo>
                  <a:pt x="5534327" y="3043600"/>
                  <a:pt x="5531461" y="3036568"/>
                  <a:pt x="5526122" y="3031790"/>
                </a:cubicBezTo>
                <a:cubicBezTo>
                  <a:pt x="5520783" y="3027012"/>
                  <a:pt x="5513335" y="3024622"/>
                  <a:pt x="5503778" y="3024622"/>
                </a:cubicBezTo>
                <a:close/>
                <a:moveTo>
                  <a:pt x="4997483" y="2934106"/>
                </a:moveTo>
                <a:lnTo>
                  <a:pt x="4884735" y="3265862"/>
                </a:lnTo>
                <a:lnTo>
                  <a:pt x="4947400" y="3265862"/>
                </a:lnTo>
                <a:lnTo>
                  <a:pt x="5005860" y="3093841"/>
                </a:lnTo>
                <a:lnTo>
                  <a:pt x="5015389" y="3265862"/>
                </a:lnTo>
                <a:lnTo>
                  <a:pt x="5064948" y="3265862"/>
                </a:lnTo>
                <a:lnTo>
                  <a:pt x="5177696" y="2934106"/>
                </a:lnTo>
                <a:lnTo>
                  <a:pt x="5117079" y="2934106"/>
                </a:lnTo>
                <a:lnTo>
                  <a:pt x="5062791" y="3093841"/>
                </a:lnTo>
                <a:lnTo>
                  <a:pt x="5049090" y="2934106"/>
                </a:lnTo>
                <a:close/>
                <a:moveTo>
                  <a:pt x="5932234" y="2929601"/>
                </a:moveTo>
                <a:cubicBezTo>
                  <a:pt x="5907113" y="2929601"/>
                  <a:pt x="5885717" y="2934106"/>
                  <a:pt x="5868046" y="2943117"/>
                </a:cubicBezTo>
                <a:cubicBezTo>
                  <a:pt x="5850374" y="2952128"/>
                  <a:pt x="5835729" y="2964893"/>
                  <a:pt x="5824109" y="2981412"/>
                </a:cubicBezTo>
                <a:cubicBezTo>
                  <a:pt x="5812490" y="2997932"/>
                  <a:pt x="5802783" y="3017660"/>
                  <a:pt x="5794988" y="3040596"/>
                </a:cubicBezTo>
                <a:lnTo>
                  <a:pt x="5754344" y="3160192"/>
                </a:lnTo>
                <a:cubicBezTo>
                  <a:pt x="5746733" y="3182582"/>
                  <a:pt x="5743123" y="3202037"/>
                  <a:pt x="5743516" y="3218556"/>
                </a:cubicBezTo>
                <a:cubicBezTo>
                  <a:pt x="5743908" y="3235076"/>
                  <a:pt x="5749855" y="3247909"/>
                  <a:pt x="5761355" y="3257056"/>
                </a:cubicBezTo>
                <a:cubicBezTo>
                  <a:pt x="5772855" y="3266204"/>
                  <a:pt x="5791165" y="3270777"/>
                  <a:pt x="5816286" y="3270777"/>
                </a:cubicBezTo>
                <a:cubicBezTo>
                  <a:pt x="5841133" y="3270777"/>
                  <a:pt x="5861913" y="3266477"/>
                  <a:pt x="5878624" y="3257876"/>
                </a:cubicBezTo>
                <a:cubicBezTo>
                  <a:pt x="5895336" y="3249274"/>
                  <a:pt x="5909019" y="3237533"/>
                  <a:pt x="5919675" y="3222652"/>
                </a:cubicBezTo>
                <a:cubicBezTo>
                  <a:pt x="5930330" y="3207771"/>
                  <a:pt x="5938860" y="3190910"/>
                  <a:pt x="5945264" y="3172070"/>
                </a:cubicBezTo>
                <a:lnTo>
                  <a:pt x="5955004" y="3143399"/>
                </a:lnTo>
                <a:lnTo>
                  <a:pt x="5883328" y="3143399"/>
                </a:lnTo>
                <a:lnTo>
                  <a:pt x="5871502" y="3178213"/>
                </a:lnTo>
                <a:cubicBezTo>
                  <a:pt x="5869275" y="3184766"/>
                  <a:pt x="5866684" y="3191183"/>
                  <a:pt x="5863729" y="3197463"/>
                </a:cubicBezTo>
                <a:cubicBezTo>
                  <a:pt x="5860775" y="3203743"/>
                  <a:pt x="5856986" y="3208863"/>
                  <a:pt x="5852364" y="3212822"/>
                </a:cubicBezTo>
                <a:cubicBezTo>
                  <a:pt x="5847741" y="3216781"/>
                  <a:pt x="5841607" y="3218761"/>
                  <a:pt x="5833962" y="3218761"/>
                </a:cubicBezTo>
                <a:cubicBezTo>
                  <a:pt x="5826862" y="3218761"/>
                  <a:pt x="5822097" y="3216918"/>
                  <a:pt x="5819665" y="3213232"/>
                </a:cubicBezTo>
                <a:cubicBezTo>
                  <a:pt x="5817233" y="3209546"/>
                  <a:pt x="5816446" y="3204631"/>
                  <a:pt x="5817304" y="3198487"/>
                </a:cubicBezTo>
                <a:cubicBezTo>
                  <a:pt x="5818161" y="3192343"/>
                  <a:pt x="5819844" y="3185585"/>
                  <a:pt x="5822353" y="3178213"/>
                </a:cubicBezTo>
                <a:lnTo>
                  <a:pt x="5875380" y="3022165"/>
                </a:lnTo>
                <a:cubicBezTo>
                  <a:pt x="5877701" y="3015339"/>
                  <a:pt x="5880383" y="3008854"/>
                  <a:pt x="5883427" y="3002710"/>
                </a:cubicBezTo>
                <a:cubicBezTo>
                  <a:pt x="5886471" y="2996567"/>
                  <a:pt x="5890532" y="2991447"/>
                  <a:pt x="5895609" y="2987351"/>
                </a:cubicBezTo>
                <a:cubicBezTo>
                  <a:pt x="5900686" y="2983255"/>
                  <a:pt x="5907047" y="2981208"/>
                  <a:pt x="5914693" y="2981208"/>
                </a:cubicBezTo>
                <a:cubicBezTo>
                  <a:pt x="5922611" y="2981208"/>
                  <a:pt x="5927537" y="2983187"/>
                  <a:pt x="5929469" y="2987146"/>
                </a:cubicBezTo>
                <a:cubicBezTo>
                  <a:pt x="5931402" y="2991106"/>
                  <a:pt x="5931689" y="2996089"/>
                  <a:pt x="5930330" y="3002096"/>
                </a:cubicBezTo>
                <a:cubicBezTo>
                  <a:pt x="5928971" y="3008103"/>
                  <a:pt x="5927178" y="3014383"/>
                  <a:pt x="5924951" y="3020936"/>
                </a:cubicBezTo>
                <a:lnTo>
                  <a:pt x="5913675" y="3054112"/>
                </a:lnTo>
                <a:lnTo>
                  <a:pt x="5985351" y="3054112"/>
                </a:lnTo>
                <a:lnTo>
                  <a:pt x="5995091" y="3025442"/>
                </a:lnTo>
                <a:cubicBezTo>
                  <a:pt x="6001495" y="3006601"/>
                  <a:pt x="6004289" y="2989945"/>
                  <a:pt x="6003474" y="2975474"/>
                </a:cubicBezTo>
                <a:cubicBezTo>
                  <a:pt x="6002660" y="2961002"/>
                  <a:pt x="5996726" y="2949739"/>
                  <a:pt x="5985674" y="2941684"/>
                </a:cubicBezTo>
                <a:cubicBezTo>
                  <a:pt x="5974622" y="2933629"/>
                  <a:pt x="5956808" y="2929601"/>
                  <a:pt x="5932234" y="2929601"/>
                </a:cubicBezTo>
                <a:close/>
                <a:moveTo>
                  <a:pt x="4802782" y="1266984"/>
                </a:moveTo>
                <a:lnTo>
                  <a:pt x="4906185" y="1266984"/>
                </a:lnTo>
                <a:cubicBezTo>
                  <a:pt x="4948247" y="1266984"/>
                  <a:pt x="4979210" y="1275163"/>
                  <a:pt x="4999073" y="1291520"/>
                </a:cubicBezTo>
                <a:cubicBezTo>
                  <a:pt x="5018936" y="1307878"/>
                  <a:pt x="5031496" y="1329785"/>
                  <a:pt x="5036754" y="1357243"/>
                </a:cubicBezTo>
                <a:cubicBezTo>
                  <a:pt x="5042011" y="1384700"/>
                  <a:pt x="5044640" y="1416539"/>
                  <a:pt x="5044640" y="1452759"/>
                </a:cubicBezTo>
                <a:cubicBezTo>
                  <a:pt x="5044640" y="1495990"/>
                  <a:pt x="5041427" y="1531626"/>
                  <a:pt x="5035001" y="1559668"/>
                </a:cubicBezTo>
                <a:cubicBezTo>
                  <a:pt x="5028575" y="1587709"/>
                  <a:pt x="5015430" y="1608741"/>
                  <a:pt x="4995568" y="1622761"/>
                </a:cubicBezTo>
                <a:cubicBezTo>
                  <a:pt x="4975704" y="1636782"/>
                  <a:pt x="4946495" y="1643793"/>
                  <a:pt x="4907937" y="1643793"/>
                </a:cubicBezTo>
                <a:lnTo>
                  <a:pt x="4802782" y="1643793"/>
                </a:lnTo>
                <a:close/>
                <a:moveTo>
                  <a:pt x="7743645" y="1247705"/>
                </a:moveTo>
                <a:cubicBezTo>
                  <a:pt x="7776360" y="1247705"/>
                  <a:pt x="7800312" y="1255884"/>
                  <a:pt x="7815502" y="1272242"/>
                </a:cubicBezTo>
                <a:cubicBezTo>
                  <a:pt x="7830690" y="1288599"/>
                  <a:pt x="7840622" y="1309338"/>
                  <a:pt x="7845296" y="1334459"/>
                </a:cubicBezTo>
                <a:cubicBezTo>
                  <a:pt x="7849969" y="1359579"/>
                  <a:pt x="7852306" y="1386160"/>
                  <a:pt x="7852306" y="1414202"/>
                </a:cubicBezTo>
                <a:lnTo>
                  <a:pt x="7852306" y="2097716"/>
                </a:lnTo>
                <a:cubicBezTo>
                  <a:pt x="7852306" y="2124589"/>
                  <a:pt x="7849969" y="2150878"/>
                  <a:pt x="7845296" y="2176583"/>
                </a:cubicBezTo>
                <a:cubicBezTo>
                  <a:pt x="7840622" y="2202288"/>
                  <a:pt x="7830690" y="2223319"/>
                  <a:pt x="7815502" y="2239677"/>
                </a:cubicBezTo>
                <a:cubicBezTo>
                  <a:pt x="7800312" y="2256034"/>
                  <a:pt x="7776360" y="2264213"/>
                  <a:pt x="7743645" y="2264213"/>
                </a:cubicBezTo>
                <a:cubicBezTo>
                  <a:pt x="7710929" y="2264213"/>
                  <a:pt x="7687269" y="2256034"/>
                  <a:pt x="7672664" y="2239677"/>
                </a:cubicBezTo>
                <a:cubicBezTo>
                  <a:pt x="7658059" y="2223319"/>
                  <a:pt x="7648712" y="2202288"/>
                  <a:pt x="7644623" y="2176583"/>
                </a:cubicBezTo>
                <a:cubicBezTo>
                  <a:pt x="7640533" y="2150878"/>
                  <a:pt x="7638489" y="2124589"/>
                  <a:pt x="7638489" y="2097716"/>
                </a:cubicBezTo>
                <a:lnTo>
                  <a:pt x="7638489" y="1414202"/>
                </a:lnTo>
                <a:cubicBezTo>
                  <a:pt x="7638489" y="1386160"/>
                  <a:pt x="7640826" y="1359579"/>
                  <a:pt x="7645499" y="1334459"/>
                </a:cubicBezTo>
                <a:cubicBezTo>
                  <a:pt x="7650173" y="1309338"/>
                  <a:pt x="7660104" y="1288599"/>
                  <a:pt x="7675293" y="1272242"/>
                </a:cubicBezTo>
                <a:cubicBezTo>
                  <a:pt x="7690482" y="1255884"/>
                  <a:pt x="7713266" y="1247705"/>
                  <a:pt x="7743645" y="1247705"/>
                </a:cubicBezTo>
                <a:close/>
                <a:moveTo>
                  <a:pt x="6555991" y="1046156"/>
                </a:moveTo>
                <a:lnTo>
                  <a:pt x="6555991" y="2465762"/>
                </a:lnTo>
                <a:lnTo>
                  <a:pt x="7197443" y="2465762"/>
                </a:lnTo>
                <a:lnTo>
                  <a:pt x="7197443" y="2253698"/>
                </a:lnTo>
                <a:lnTo>
                  <a:pt x="6869707" y="2253698"/>
                </a:lnTo>
                <a:lnTo>
                  <a:pt x="6869707" y="1829568"/>
                </a:lnTo>
                <a:lnTo>
                  <a:pt x="7116823" y="1829568"/>
                </a:lnTo>
                <a:lnTo>
                  <a:pt x="7116823" y="1612246"/>
                </a:lnTo>
                <a:lnTo>
                  <a:pt x="6869707" y="1612246"/>
                </a:lnTo>
                <a:lnTo>
                  <a:pt x="6869707" y="1259973"/>
                </a:lnTo>
                <a:lnTo>
                  <a:pt x="7193938" y="1259973"/>
                </a:lnTo>
                <a:lnTo>
                  <a:pt x="7193938" y="1046156"/>
                </a:lnTo>
                <a:close/>
                <a:moveTo>
                  <a:pt x="5494449" y="1046156"/>
                </a:moveTo>
                <a:lnTo>
                  <a:pt x="5494449" y="2465762"/>
                </a:lnTo>
                <a:lnTo>
                  <a:pt x="5808165" y="2465762"/>
                </a:lnTo>
                <a:lnTo>
                  <a:pt x="5808165" y="1845342"/>
                </a:lnTo>
                <a:lnTo>
                  <a:pt x="6027240" y="1845342"/>
                </a:lnTo>
                <a:lnTo>
                  <a:pt x="6027240" y="2465762"/>
                </a:lnTo>
                <a:lnTo>
                  <a:pt x="6342708" y="2465762"/>
                </a:lnTo>
                <a:lnTo>
                  <a:pt x="6342708" y="1046156"/>
                </a:lnTo>
                <a:lnTo>
                  <a:pt x="6027240" y="1046156"/>
                </a:lnTo>
                <a:lnTo>
                  <a:pt x="6027240" y="1621009"/>
                </a:lnTo>
                <a:lnTo>
                  <a:pt x="5808165" y="1621009"/>
                </a:lnTo>
                <a:lnTo>
                  <a:pt x="5808165" y="1046156"/>
                </a:lnTo>
                <a:close/>
                <a:moveTo>
                  <a:pt x="4489066" y="1046156"/>
                </a:moveTo>
                <a:lnTo>
                  <a:pt x="4489066" y="2465762"/>
                </a:lnTo>
                <a:lnTo>
                  <a:pt x="4802782" y="2465762"/>
                </a:lnTo>
                <a:lnTo>
                  <a:pt x="4802782" y="1862868"/>
                </a:lnTo>
                <a:lnTo>
                  <a:pt x="4928969" y="1862868"/>
                </a:lnTo>
                <a:cubicBezTo>
                  <a:pt x="5006083" y="1862868"/>
                  <a:pt x="5075603" y="1851768"/>
                  <a:pt x="5137528" y="1829568"/>
                </a:cubicBezTo>
                <a:cubicBezTo>
                  <a:pt x="5199453" y="1807369"/>
                  <a:pt x="5248526" y="1767351"/>
                  <a:pt x="5284747" y="1709515"/>
                </a:cubicBezTo>
                <a:cubicBezTo>
                  <a:pt x="5320967" y="1651679"/>
                  <a:pt x="5339077" y="1567847"/>
                  <a:pt x="5339077" y="1458017"/>
                </a:cubicBezTo>
                <a:cubicBezTo>
                  <a:pt x="5339077" y="1370387"/>
                  <a:pt x="5325641" y="1295902"/>
                  <a:pt x="5298768" y="1234561"/>
                </a:cubicBezTo>
                <a:cubicBezTo>
                  <a:pt x="5271894" y="1173220"/>
                  <a:pt x="5231000" y="1126484"/>
                  <a:pt x="5176086" y="1094353"/>
                </a:cubicBezTo>
                <a:cubicBezTo>
                  <a:pt x="5121170" y="1062222"/>
                  <a:pt x="5051066" y="1046156"/>
                  <a:pt x="4965773" y="1046156"/>
                </a:cubicBezTo>
                <a:close/>
                <a:moveTo>
                  <a:pt x="3519269" y="1046156"/>
                </a:moveTo>
                <a:lnTo>
                  <a:pt x="3519269" y="2465762"/>
                </a:lnTo>
                <a:lnTo>
                  <a:pt x="3832984" y="2465762"/>
                </a:lnTo>
                <a:lnTo>
                  <a:pt x="3832984" y="1046156"/>
                </a:lnTo>
                <a:close/>
                <a:moveTo>
                  <a:pt x="2455974" y="1046156"/>
                </a:moveTo>
                <a:lnTo>
                  <a:pt x="2455974" y="2465762"/>
                </a:lnTo>
                <a:lnTo>
                  <a:pt x="2769689" y="2465762"/>
                </a:lnTo>
                <a:lnTo>
                  <a:pt x="2769689" y="1845342"/>
                </a:lnTo>
                <a:lnTo>
                  <a:pt x="2988765" y="1845342"/>
                </a:lnTo>
                <a:lnTo>
                  <a:pt x="2988765" y="2465762"/>
                </a:lnTo>
                <a:lnTo>
                  <a:pt x="3304233" y="2465762"/>
                </a:lnTo>
                <a:lnTo>
                  <a:pt x="3304233" y="1046156"/>
                </a:lnTo>
                <a:lnTo>
                  <a:pt x="2988765" y="1046156"/>
                </a:lnTo>
                <a:lnTo>
                  <a:pt x="2988765" y="1621009"/>
                </a:lnTo>
                <a:lnTo>
                  <a:pt x="2769689" y="1621009"/>
                </a:lnTo>
                <a:lnTo>
                  <a:pt x="2769689" y="1046156"/>
                </a:lnTo>
                <a:close/>
                <a:moveTo>
                  <a:pt x="7743645" y="1026878"/>
                </a:moveTo>
                <a:cubicBezTo>
                  <a:pt x="7637321" y="1026878"/>
                  <a:pt x="7553196" y="1045280"/>
                  <a:pt x="7491270" y="1082084"/>
                </a:cubicBezTo>
                <a:cubicBezTo>
                  <a:pt x="7429345" y="1118889"/>
                  <a:pt x="7384946" y="1171759"/>
                  <a:pt x="7358073" y="1240695"/>
                </a:cubicBezTo>
                <a:cubicBezTo>
                  <a:pt x="7331199" y="1309630"/>
                  <a:pt x="7317763" y="1393171"/>
                  <a:pt x="7317763" y="1491316"/>
                </a:cubicBezTo>
                <a:lnTo>
                  <a:pt x="7317763" y="2018849"/>
                </a:lnTo>
                <a:cubicBezTo>
                  <a:pt x="7317763" y="2115826"/>
                  <a:pt x="7331199" y="2199367"/>
                  <a:pt x="7358073" y="2269471"/>
                </a:cubicBezTo>
                <a:cubicBezTo>
                  <a:pt x="7384946" y="2339575"/>
                  <a:pt x="7429345" y="2393321"/>
                  <a:pt x="7491270" y="2430710"/>
                </a:cubicBezTo>
                <a:cubicBezTo>
                  <a:pt x="7553196" y="2468099"/>
                  <a:pt x="7637321" y="2486793"/>
                  <a:pt x="7743645" y="2486793"/>
                </a:cubicBezTo>
                <a:cubicBezTo>
                  <a:pt x="7851138" y="2486793"/>
                  <a:pt x="7936138" y="2468099"/>
                  <a:pt x="7998648" y="2430710"/>
                </a:cubicBezTo>
                <a:cubicBezTo>
                  <a:pt x="8061158" y="2393321"/>
                  <a:pt x="8105848" y="2339575"/>
                  <a:pt x="8132722" y="2269471"/>
                </a:cubicBezTo>
                <a:cubicBezTo>
                  <a:pt x="8159595" y="2199367"/>
                  <a:pt x="8173032" y="2115826"/>
                  <a:pt x="8173032" y="2018849"/>
                </a:cubicBezTo>
                <a:lnTo>
                  <a:pt x="8173032" y="1491316"/>
                </a:lnTo>
                <a:cubicBezTo>
                  <a:pt x="8173032" y="1393171"/>
                  <a:pt x="8159595" y="1309630"/>
                  <a:pt x="8132722" y="1240695"/>
                </a:cubicBezTo>
                <a:cubicBezTo>
                  <a:pt x="8105848" y="1171759"/>
                  <a:pt x="8061158" y="1118889"/>
                  <a:pt x="7998648" y="1082084"/>
                </a:cubicBezTo>
                <a:cubicBezTo>
                  <a:pt x="7936138" y="1045280"/>
                  <a:pt x="7851138" y="1026878"/>
                  <a:pt x="7743645" y="1026878"/>
                </a:cubicBezTo>
                <a:close/>
                <a:moveTo>
                  <a:pt x="1866720" y="1026878"/>
                </a:moveTo>
                <a:cubicBezTo>
                  <a:pt x="1759227" y="1026878"/>
                  <a:pt x="1674226" y="1046156"/>
                  <a:pt x="1611717" y="1084713"/>
                </a:cubicBezTo>
                <a:cubicBezTo>
                  <a:pt x="1549207" y="1123271"/>
                  <a:pt x="1505100" y="1177893"/>
                  <a:pt x="1479395" y="1248581"/>
                </a:cubicBezTo>
                <a:cubicBezTo>
                  <a:pt x="1453690" y="1319270"/>
                  <a:pt x="1440838" y="1403686"/>
                  <a:pt x="1440838" y="1501832"/>
                </a:cubicBezTo>
                <a:lnTo>
                  <a:pt x="1440838" y="2013591"/>
                </a:lnTo>
                <a:cubicBezTo>
                  <a:pt x="1440838" y="2109400"/>
                  <a:pt x="1453690" y="2192649"/>
                  <a:pt x="1479395" y="2263337"/>
                </a:cubicBezTo>
                <a:cubicBezTo>
                  <a:pt x="1505100" y="2334025"/>
                  <a:pt x="1549207" y="2388940"/>
                  <a:pt x="1611717" y="2428081"/>
                </a:cubicBezTo>
                <a:cubicBezTo>
                  <a:pt x="1674226" y="2467223"/>
                  <a:pt x="1759227" y="2486793"/>
                  <a:pt x="1866720" y="2486793"/>
                </a:cubicBezTo>
                <a:cubicBezTo>
                  <a:pt x="1973044" y="2486793"/>
                  <a:pt x="2055709" y="2468391"/>
                  <a:pt x="2114713" y="2431586"/>
                </a:cubicBezTo>
                <a:cubicBezTo>
                  <a:pt x="2173717" y="2394782"/>
                  <a:pt x="2215195" y="2344541"/>
                  <a:pt x="2239147" y="2280863"/>
                </a:cubicBezTo>
                <a:cubicBezTo>
                  <a:pt x="2263099" y="2217185"/>
                  <a:pt x="2275075" y="2145036"/>
                  <a:pt x="2275075" y="2064417"/>
                </a:cubicBezTo>
                <a:lnTo>
                  <a:pt x="2275075" y="1941735"/>
                </a:lnTo>
                <a:lnTo>
                  <a:pt x="1968371" y="1941735"/>
                </a:lnTo>
                <a:lnTo>
                  <a:pt x="1968371" y="2090706"/>
                </a:lnTo>
                <a:cubicBezTo>
                  <a:pt x="1968371" y="2118747"/>
                  <a:pt x="1966618" y="2146205"/>
                  <a:pt x="1963113" y="2173078"/>
                </a:cubicBezTo>
                <a:cubicBezTo>
                  <a:pt x="1959608" y="2199951"/>
                  <a:pt x="1950845" y="2221859"/>
                  <a:pt x="1936824" y="2238800"/>
                </a:cubicBezTo>
                <a:cubicBezTo>
                  <a:pt x="1922803" y="2255742"/>
                  <a:pt x="1899435" y="2264213"/>
                  <a:pt x="1866720" y="2264213"/>
                </a:cubicBezTo>
                <a:cubicBezTo>
                  <a:pt x="1836341" y="2264213"/>
                  <a:pt x="1813266" y="2256326"/>
                  <a:pt x="1797492" y="2240553"/>
                </a:cubicBezTo>
                <a:cubicBezTo>
                  <a:pt x="1781719" y="2224780"/>
                  <a:pt x="1771203" y="2203748"/>
                  <a:pt x="1765945" y="2177459"/>
                </a:cubicBezTo>
                <a:cubicBezTo>
                  <a:pt x="1760688" y="2151170"/>
                  <a:pt x="1758058" y="2122253"/>
                  <a:pt x="1758058" y="2090706"/>
                </a:cubicBezTo>
                <a:lnTo>
                  <a:pt x="1758058" y="1422965"/>
                </a:lnTo>
                <a:cubicBezTo>
                  <a:pt x="1758058" y="1393755"/>
                  <a:pt x="1760103" y="1366006"/>
                  <a:pt x="1764193" y="1339717"/>
                </a:cubicBezTo>
                <a:cubicBezTo>
                  <a:pt x="1768282" y="1313428"/>
                  <a:pt x="1778214" y="1291520"/>
                  <a:pt x="1793987" y="1273994"/>
                </a:cubicBezTo>
                <a:cubicBezTo>
                  <a:pt x="1809760" y="1256468"/>
                  <a:pt x="1834005" y="1247705"/>
                  <a:pt x="1866720" y="1247705"/>
                </a:cubicBezTo>
                <a:cubicBezTo>
                  <a:pt x="1900604" y="1247705"/>
                  <a:pt x="1924556" y="1256176"/>
                  <a:pt x="1938576" y="1273118"/>
                </a:cubicBezTo>
                <a:cubicBezTo>
                  <a:pt x="1952597" y="1290060"/>
                  <a:pt x="1961068" y="1311383"/>
                  <a:pt x="1963989" y="1337088"/>
                </a:cubicBezTo>
                <a:cubicBezTo>
                  <a:pt x="1966910" y="1362793"/>
                  <a:pt x="1968371" y="1389666"/>
                  <a:pt x="1968371" y="1417707"/>
                </a:cubicBezTo>
                <a:lnTo>
                  <a:pt x="1968371" y="1559668"/>
                </a:lnTo>
                <a:lnTo>
                  <a:pt x="2275075" y="1559668"/>
                </a:lnTo>
                <a:lnTo>
                  <a:pt x="2275075" y="1436986"/>
                </a:lnTo>
                <a:cubicBezTo>
                  <a:pt x="2275075" y="1356366"/>
                  <a:pt x="2262807" y="1285094"/>
                  <a:pt x="2238271" y="1223169"/>
                </a:cubicBezTo>
                <a:cubicBezTo>
                  <a:pt x="2213735" y="1161244"/>
                  <a:pt x="2171964" y="1113047"/>
                  <a:pt x="2112960" y="1078579"/>
                </a:cubicBezTo>
                <a:cubicBezTo>
                  <a:pt x="2053956" y="1044111"/>
                  <a:pt x="1971876" y="1026878"/>
                  <a:pt x="1866720" y="1026878"/>
                </a:cubicBezTo>
                <a:close/>
                <a:moveTo>
                  <a:pt x="6571765" y="581717"/>
                </a:moveTo>
                <a:lnTo>
                  <a:pt x="6794345" y="933990"/>
                </a:lnTo>
                <a:lnTo>
                  <a:pt x="6973110" y="933990"/>
                </a:lnTo>
                <a:lnTo>
                  <a:pt x="6866201" y="581717"/>
                </a:lnTo>
                <a:close/>
                <a:moveTo>
                  <a:pt x="3691024" y="581717"/>
                </a:moveTo>
                <a:lnTo>
                  <a:pt x="3580610" y="933990"/>
                </a:lnTo>
                <a:lnTo>
                  <a:pt x="3761128" y="933990"/>
                </a:lnTo>
                <a:lnTo>
                  <a:pt x="3981956" y="581717"/>
                </a:lnTo>
                <a:close/>
                <a:moveTo>
                  <a:pt x="0" y="0"/>
                </a:moveTo>
                <a:lnTo>
                  <a:pt x="8611985" y="0"/>
                </a:lnTo>
                <a:lnTo>
                  <a:pt x="8611985" y="4131425"/>
                </a:lnTo>
                <a:lnTo>
                  <a:pt x="0" y="41314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ác phẩm Chí Phèo của nhà văn Nam Cao và những thông tin xoay quanh tác  phẩm - Hoinhavanvietnam.vn">
            <a:extLst>
              <a:ext uri="{FF2B5EF4-FFF2-40B4-BE49-F238E27FC236}">
                <a16:creationId xmlns="" xmlns:a16="http://schemas.microsoft.com/office/drawing/2014/main" id="{B998E40B-DEAF-43A4-B5CB-DACD5C76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6"/>
          <a:stretch/>
        </p:blipFill>
        <p:spPr bwMode="auto">
          <a:xfrm>
            <a:off x="0" y="2899410"/>
            <a:ext cx="2618510" cy="2244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CEB982-4340-4832-B619-A81A9805937D}"/>
              </a:ext>
            </a:extLst>
          </p:cNvPr>
          <p:cNvSpPr txBox="1"/>
          <p:nvPr/>
        </p:nvSpPr>
        <p:spPr>
          <a:xfrm>
            <a:off x="1426916" y="4570437"/>
            <a:ext cx="6802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lickr.com/photos/basichouse/681102949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88143" y="817510"/>
            <a:ext cx="4424814" cy="512990"/>
            <a:chOff x="6369210" y="2395442"/>
            <a:chExt cx="11801041" cy="1368152"/>
          </a:xfrm>
        </p:grpSpPr>
        <p:sp>
          <p:nvSpPr>
            <p:cNvPr id="25" name="Oval 24"/>
            <p:cNvSpPr/>
            <p:nvPr/>
          </p:nvSpPr>
          <p:spPr>
            <a:xfrm>
              <a:off x="6369210" y="2395442"/>
              <a:ext cx="2592288" cy="1368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/>
            </a:p>
          </p:txBody>
        </p:sp>
        <p:sp>
          <p:nvSpPr>
            <p:cNvPr id="26" name="Oval 25"/>
            <p:cNvSpPr/>
            <p:nvPr/>
          </p:nvSpPr>
          <p:spPr>
            <a:xfrm>
              <a:off x="15577963" y="2395442"/>
              <a:ext cx="2592288" cy="1368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200589" y="448010"/>
            <a:ext cx="7423081" cy="4105265"/>
          </a:xfrm>
          <a:prstGeom prst="roundRect">
            <a:avLst>
              <a:gd name="adj" fmla="val 2335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2909218" y="448010"/>
            <a:ext cx="3509933" cy="404992"/>
          </a:xfrm>
          <a:custGeom>
            <a:avLst/>
            <a:gdLst>
              <a:gd name="T0" fmla="*/ 1364 w 2724"/>
              <a:gd name="T1" fmla="*/ 0 h 409"/>
              <a:gd name="T2" fmla="*/ 1360 w 2724"/>
              <a:gd name="T3" fmla="*/ 0 h 409"/>
              <a:gd name="T4" fmla="*/ 0 w 2724"/>
              <a:gd name="T5" fmla="*/ 0 h 409"/>
              <a:gd name="T6" fmla="*/ 294 w 2724"/>
              <a:gd name="T7" fmla="*/ 309 h 409"/>
              <a:gd name="T8" fmla="*/ 503 w 2724"/>
              <a:gd name="T9" fmla="*/ 409 h 409"/>
              <a:gd name="T10" fmla="*/ 1360 w 2724"/>
              <a:gd name="T11" fmla="*/ 409 h 409"/>
              <a:gd name="T12" fmla="*/ 1364 w 2724"/>
              <a:gd name="T13" fmla="*/ 409 h 409"/>
              <a:gd name="T14" fmla="*/ 2221 w 2724"/>
              <a:gd name="T15" fmla="*/ 409 h 409"/>
              <a:gd name="T16" fmla="*/ 2430 w 2724"/>
              <a:gd name="T17" fmla="*/ 309 h 409"/>
              <a:gd name="T18" fmla="*/ 2724 w 2724"/>
              <a:gd name="T19" fmla="*/ 0 h 409"/>
              <a:gd name="T20" fmla="*/ 1364 w 2724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24" h="409">
                <a:moveTo>
                  <a:pt x="1364" y="0"/>
                </a:moveTo>
                <a:cubicBezTo>
                  <a:pt x="1360" y="0"/>
                  <a:pt x="1360" y="0"/>
                  <a:pt x="1360" y="0"/>
                </a:cubicBezTo>
                <a:cubicBezTo>
                  <a:pt x="0" y="0"/>
                  <a:pt x="0" y="0"/>
                  <a:pt x="0" y="0"/>
                </a:cubicBezTo>
                <a:cubicBezTo>
                  <a:pt x="216" y="96"/>
                  <a:pt x="232" y="210"/>
                  <a:pt x="294" y="309"/>
                </a:cubicBezTo>
                <a:cubicBezTo>
                  <a:pt x="331" y="368"/>
                  <a:pt x="379" y="409"/>
                  <a:pt x="503" y="409"/>
                </a:cubicBezTo>
                <a:cubicBezTo>
                  <a:pt x="744" y="409"/>
                  <a:pt x="1307" y="409"/>
                  <a:pt x="1360" y="409"/>
                </a:cubicBezTo>
                <a:cubicBezTo>
                  <a:pt x="1360" y="409"/>
                  <a:pt x="1362" y="409"/>
                  <a:pt x="1364" y="409"/>
                </a:cubicBezTo>
                <a:cubicBezTo>
                  <a:pt x="1417" y="409"/>
                  <a:pt x="1981" y="409"/>
                  <a:pt x="2221" y="409"/>
                </a:cubicBezTo>
                <a:cubicBezTo>
                  <a:pt x="2345" y="409"/>
                  <a:pt x="2393" y="368"/>
                  <a:pt x="2430" y="309"/>
                </a:cubicBezTo>
                <a:cubicBezTo>
                  <a:pt x="2492" y="210"/>
                  <a:pt x="2509" y="96"/>
                  <a:pt x="2724" y="0"/>
                </a:cubicBezTo>
                <a:lnTo>
                  <a:pt x="1364" y="0"/>
                </a:lnTo>
                <a:close/>
              </a:path>
            </a:pathLst>
          </a:custGeom>
          <a:solidFill>
            <a:srgbClr val="CDC25B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6" tIns="17143" rIns="34286" bIns="1714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MỤC TIÊU BÀI GIẢNG</a:t>
            </a:r>
            <a:endParaRPr lang="en-US" sz="1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72702" y="1080607"/>
            <a:ext cx="6670709" cy="1015663"/>
            <a:chOff x="2656287" y="4368665"/>
            <a:chExt cx="17790874" cy="2708785"/>
          </a:xfrm>
        </p:grpSpPr>
        <p:sp>
          <p:nvSpPr>
            <p:cNvPr id="20" name="Text1"/>
            <p:cNvSpPr txBox="1"/>
            <p:nvPr/>
          </p:nvSpPr>
          <p:spPr>
            <a:xfrm>
              <a:off x="3122118" y="4368665"/>
              <a:ext cx="17325043" cy="27087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ts val="6000"/>
                </a:lnSpc>
                <a:spcBef>
                  <a:spcPts val="2400"/>
                </a:spcBef>
                <a:defRPr sz="4400" b="1">
                  <a:solidFill>
                    <a:prstClr val="black"/>
                  </a:solidFill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Nắm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nét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chính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con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người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quan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điểm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nghệ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thuật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các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đề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tài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chính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, tư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tưởng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chủ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đạo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và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phong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cách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nghệ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thuật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tx1"/>
                  </a:solidFill>
                  <a:latin typeface="+mj-lt"/>
                </a:rPr>
                <a:t> Nam Cao.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656287" y="4608181"/>
              <a:ext cx="300359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1528" y="2311361"/>
            <a:ext cx="6747720" cy="707886"/>
            <a:chOff x="2655590" y="7240250"/>
            <a:chExt cx="17996263" cy="1887942"/>
          </a:xfrm>
        </p:grpSpPr>
        <p:sp>
          <p:nvSpPr>
            <p:cNvPr id="22" name="text 2"/>
            <p:cNvSpPr/>
            <p:nvPr/>
          </p:nvSpPr>
          <p:spPr>
            <a:xfrm>
              <a:off x="3122120" y="7240250"/>
              <a:ext cx="17529733" cy="1887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900"/>
                </a:spcBef>
              </a:pP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Vận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dụng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hiểu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biết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về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tác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giả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sự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nghiệp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sáng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tác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để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lí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giải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những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quan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điểm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sáng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tác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mới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mẻ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sáng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tạo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của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nhà</a:t>
              </a:r>
              <a:r>
                <a:rPr lang="vi-VN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văn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655590" y="743950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72702" y="3471914"/>
            <a:ext cx="6947694" cy="400110"/>
            <a:chOff x="2655590" y="9450050"/>
            <a:chExt cx="18529597" cy="1067098"/>
          </a:xfrm>
        </p:grpSpPr>
        <p:sp>
          <p:nvSpPr>
            <p:cNvPr id="14" name="text 2"/>
            <p:cNvSpPr/>
            <p:nvPr/>
          </p:nvSpPr>
          <p:spPr>
            <a:xfrm>
              <a:off x="3122120" y="9450050"/>
              <a:ext cx="18063067" cy="106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900"/>
                </a:spcBef>
              </a:pPr>
              <a:r>
                <a:rPr lang="nl-NL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 dưỡng lòng yêu thương, trân trọng nhà văn Việt Nam</a:t>
              </a:r>
              <a:endPara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655590" y="964930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0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1E8D6C-F0CC-4701-83E3-14364296A9D2}"/>
              </a:ext>
            </a:extLst>
          </p:cNvPr>
          <p:cNvSpPr txBox="1"/>
          <p:nvPr/>
        </p:nvSpPr>
        <p:spPr>
          <a:xfrm>
            <a:off x="1478035" y="651474"/>
            <a:ext cx="766596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Oswald" panose="020B0604020202020204" charset="0"/>
              </a:rPr>
              <a:t>Phần</a:t>
            </a:r>
            <a:r>
              <a:rPr lang="en-US" sz="3600" dirty="0">
                <a:latin typeface="Oswald" panose="020B0604020202020204" charset="0"/>
              </a:rPr>
              <a:t> 1: </a:t>
            </a:r>
            <a:r>
              <a:rPr lang="en-US" sz="3600" dirty="0" err="1">
                <a:latin typeface="Oswald" panose="020B0604020202020204" charset="0"/>
              </a:rPr>
              <a:t>trả</a:t>
            </a:r>
            <a:r>
              <a:rPr lang="en-US" sz="3600" dirty="0">
                <a:latin typeface="Oswald" panose="020B0604020202020204" charset="0"/>
              </a:rPr>
              <a:t> </a:t>
            </a:r>
            <a:r>
              <a:rPr lang="en-US" sz="3600" dirty="0" err="1">
                <a:latin typeface="Oswald" panose="020B0604020202020204" charset="0"/>
              </a:rPr>
              <a:t>lời</a:t>
            </a:r>
            <a:r>
              <a:rPr lang="en-US" sz="3600" dirty="0">
                <a:latin typeface="Oswald" panose="020B0604020202020204" charset="0"/>
              </a:rPr>
              <a:t> </a:t>
            </a:r>
            <a:r>
              <a:rPr lang="en-US" sz="3600" dirty="0" err="1">
                <a:latin typeface="Oswald" panose="020B0604020202020204" charset="0"/>
              </a:rPr>
              <a:t>nhanh</a:t>
            </a:r>
            <a:r>
              <a:rPr lang="en-US" sz="3600" dirty="0">
                <a:latin typeface="Oswald" panose="020B0604020202020204" charset="0"/>
              </a:rPr>
              <a:t> </a:t>
            </a:r>
            <a:r>
              <a:rPr lang="en-US" sz="3600" dirty="0" err="1">
                <a:latin typeface="Oswald" panose="020B0604020202020204" charset="0"/>
              </a:rPr>
              <a:t>trong</a:t>
            </a:r>
            <a:r>
              <a:rPr lang="en-US" sz="3600" dirty="0">
                <a:latin typeface="Oswald" panose="020B0604020202020204" charset="0"/>
              </a:rPr>
              <a:t> </a:t>
            </a:r>
            <a:r>
              <a:rPr lang="en-US" sz="3600" dirty="0" err="1">
                <a:latin typeface="Oswald" panose="020B0604020202020204" charset="0"/>
              </a:rPr>
              <a:t>vòng</a:t>
            </a:r>
            <a:r>
              <a:rPr lang="en-US" sz="3600" dirty="0">
                <a:latin typeface="Oswald" panose="020B0604020202020204" charset="0"/>
              </a:rPr>
              <a:t> 5 p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Nam Cao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NC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NC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1946 ,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7. 1951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NC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0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…..</a:t>
            </a:r>
          </a:p>
        </p:txBody>
      </p:sp>
    </p:spTree>
    <p:extLst>
      <p:ext uri="{BB962C8B-B14F-4D97-AF65-F5344CB8AC3E}">
        <p14:creationId xmlns:p14="http://schemas.microsoft.com/office/powerpoint/2010/main" val="9964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48849" y="1052750"/>
            <a:ext cx="5912050" cy="1938992"/>
            <a:chOff x="1632864" y="4648200"/>
            <a:chExt cx="13639800" cy="5171322"/>
          </a:xfrm>
        </p:grpSpPr>
        <p:sp>
          <p:nvSpPr>
            <p:cNvPr id="16" name="Rectangle 15"/>
            <p:cNvSpPr/>
            <p:nvPr/>
          </p:nvSpPr>
          <p:spPr>
            <a:xfrm>
              <a:off x="2243978" y="4648200"/>
              <a:ext cx="13028686" cy="517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Nam Cao (1917- 1951),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Trần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Tri,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ra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nông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làng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Hoàng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tổng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Cao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Đà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huyện</a:t>
              </a:r>
              <a:r>
                <a:rPr lang="en-US" sz="2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Sang,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phủ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tỉnh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Nam.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00421" y="2522929"/>
            <a:ext cx="4852876" cy="866377"/>
            <a:chOff x="1251865" y="7053662"/>
            <a:chExt cx="7299334" cy="2310638"/>
          </a:xfrm>
        </p:grpSpPr>
        <p:sp>
          <p:nvSpPr>
            <p:cNvPr id="46" name="Rectangle 45"/>
            <p:cNvSpPr/>
            <p:nvPr/>
          </p:nvSpPr>
          <p:spPr>
            <a:xfrm>
              <a:off x="2062082" y="7148021"/>
              <a:ext cx="6489117" cy="2216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danh: Nam Cao 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865" y="7053662"/>
              <a:ext cx="746133" cy="72136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2782078" y="3057712"/>
            <a:ext cx="5485942" cy="1235709"/>
            <a:chOff x="1251865" y="7053662"/>
            <a:chExt cx="11033366" cy="3295650"/>
          </a:xfrm>
        </p:grpSpPr>
        <p:sp>
          <p:nvSpPr>
            <p:cNvPr id="49" name="Rectangle 48"/>
            <p:cNvSpPr/>
            <p:nvPr/>
          </p:nvSpPr>
          <p:spPr>
            <a:xfrm>
              <a:off x="2062082" y="7148021"/>
              <a:ext cx="10223149" cy="3201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Cao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tên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àng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865" y="7053662"/>
              <a:ext cx="746133" cy="721360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6239312" y="177463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13731" y="214640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Nam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58146" y="524627"/>
            <a:ext cx="446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A13C2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TIỂU SỬ VÀ CON NGƯỜI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6FAFE9-87C1-4173-B5EB-F4FA7D650BCF}"/>
              </a:ext>
            </a:extLst>
          </p:cNvPr>
          <p:cNvSpPr txBox="1"/>
          <p:nvPr/>
        </p:nvSpPr>
        <p:spPr>
          <a:xfrm>
            <a:off x="4017733" y="1781574"/>
            <a:ext cx="22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A73D2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A73D2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73D25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Hoàng</a:t>
            </a:r>
            <a:endParaRPr lang="en-US" sz="2400" dirty="0">
              <a:solidFill>
                <a:srgbClr val="A73D2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240A54-C564-4D52-A1E1-FB7820CAA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55"/>
          <a:stretch/>
        </p:blipFill>
        <p:spPr>
          <a:xfrm>
            <a:off x="159080" y="1206463"/>
            <a:ext cx="2136196" cy="29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1" y="1452347"/>
            <a:ext cx="2521241" cy="3088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0" name="Group 59"/>
          <p:cNvGrpSpPr/>
          <p:nvPr/>
        </p:nvGrpSpPr>
        <p:grpSpPr>
          <a:xfrm>
            <a:off x="3890253" y="1887928"/>
            <a:ext cx="4462292" cy="830997"/>
            <a:chOff x="1632864" y="4648200"/>
            <a:chExt cx="13376532" cy="2216277"/>
          </a:xfrm>
        </p:grpSpPr>
        <p:sp>
          <p:nvSpPr>
            <p:cNvPr id="61" name="Rectangle 60"/>
            <p:cNvSpPr/>
            <p:nvPr/>
          </p:nvSpPr>
          <p:spPr>
            <a:xfrm>
              <a:off x="2256015" y="4648200"/>
              <a:ext cx="12753381" cy="221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1943,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946292" y="3013817"/>
            <a:ext cx="4406253" cy="1200329"/>
            <a:chOff x="1632864" y="4835349"/>
            <a:chExt cx="11751537" cy="3201289"/>
          </a:xfrm>
        </p:grpSpPr>
        <p:sp>
          <p:nvSpPr>
            <p:cNvPr id="64" name="Rectangle 63"/>
            <p:cNvSpPr/>
            <p:nvPr/>
          </p:nvSpPr>
          <p:spPr>
            <a:xfrm>
              <a:off x="2290683" y="4835349"/>
              <a:ext cx="11093718" cy="320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Năm 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1951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Nam Cao 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 sinh 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trên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đi công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tác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bót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Hoàng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Đan, liên khu 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94" y="1584430"/>
            <a:ext cx="3530094" cy="2824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08" y="1728625"/>
            <a:ext cx="3741729" cy="2535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0F4E5DE-FDDA-4FBD-A882-D9BA3D851128}"/>
              </a:ext>
            </a:extLst>
          </p:cNvPr>
          <p:cNvGrpSpPr/>
          <p:nvPr/>
        </p:nvGrpSpPr>
        <p:grpSpPr>
          <a:xfrm>
            <a:off x="3178509" y="929354"/>
            <a:ext cx="5276144" cy="830997"/>
            <a:chOff x="1632864" y="4561333"/>
            <a:chExt cx="14071550" cy="221627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1110B11-CA7D-423C-927B-CED74C18A11B}"/>
                </a:ext>
              </a:extLst>
            </p:cNvPr>
            <p:cNvSpPr/>
            <p:nvPr/>
          </p:nvSpPr>
          <p:spPr>
            <a:xfrm>
              <a:off x="2290683" y="4561333"/>
              <a:ext cx="13413731" cy="221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Sau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trở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quê,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rồi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lên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dạy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tư,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gia sư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CB0D4173-D37C-4847-A0D1-DEB7D1937DCD}"/>
                </a:ext>
              </a:extLst>
            </p:cNvPr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3D83458-1BAF-41A5-9903-96304B934239}"/>
              </a:ext>
            </a:extLst>
          </p:cNvPr>
          <p:cNvGrpSpPr/>
          <p:nvPr/>
        </p:nvGrpSpPr>
        <p:grpSpPr>
          <a:xfrm>
            <a:off x="75795" y="602910"/>
            <a:ext cx="8086180" cy="682238"/>
            <a:chOff x="1632864" y="4648200"/>
            <a:chExt cx="13868400" cy="1819535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FE0581B-6B80-4614-BE28-8ACE1C1F9FDE}"/>
                </a:ext>
              </a:extLst>
            </p:cNvPr>
            <p:cNvSpPr/>
            <p:nvPr/>
          </p:nvSpPr>
          <p:spPr>
            <a:xfrm>
              <a:off x="2290682" y="4648200"/>
              <a:ext cx="13210582" cy="1819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hết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bậc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Nam Cao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Sài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Gòn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b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</a:b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4F845F3-1547-45FC-9DE1-932F407B28C1}"/>
                </a:ext>
              </a:extLst>
            </p:cNvPr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3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31524" y="559930"/>
            <a:ext cx="5285687" cy="830997"/>
            <a:chOff x="1632864" y="4648200"/>
            <a:chExt cx="14097002" cy="2216277"/>
          </a:xfrm>
        </p:grpSpPr>
        <p:sp>
          <p:nvSpPr>
            <p:cNvPr id="25" name="Rectangle 24"/>
            <p:cNvSpPr/>
            <p:nvPr/>
          </p:nvSpPr>
          <p:spPr>
            <a:xfrm>
              <a:off x="2256015" y="4648200"/>
              <a:ext cx="13473851" cy="221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Bề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ngoài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lạnh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lùng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ít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nói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nhưng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có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đời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sống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nội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tâm phong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phú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, sôi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sục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31524" y="1760259"/>
            <a:ext cx="5182052" cy="830997"/>
            <a:chOff x="1632864" y="4648200"/>
            <a:chExt cx="13820606" cy="2216277"/>
          </a:xfrm>
        </p:grpSpPr>
        <p:sp>
          <p:nvSpPr>
            <p:cNvPr id="31" name="Rectangle 30"/>
            <p:cNvSpPr/>
            <p:nvPr/>
          </p:nvSpPr>
          <p:spPr>
            <a:xfrm>
              <a:off x="2256015" y="4648200"/>
              <a:ext cx="13197455" cy="221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Ông 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luôn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đấu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tranh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với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bản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thân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để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vươn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tới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lẽ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sống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cao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đẹp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31524" y="2710676"/>
            <a:ext cx="5285687" cy="1200329"/>
            <a:chOff x="1632864" y="4648200"/>
            <a:chExt cx="14097000" cy="3201296"/>
          </a:xfrm>
        </p:grpSpPr>
        <p:sp>
          <p:nvSpPr>
            <p:cNvPr id="34" name="Rectangle 33"/>
            <p:cNvSpPr/>
            <p:nvPr/>
          </p:nvSpPr>
          <p:spPr>
            <a:xfrm>
              <a:off x="2256014" y="4648200"/>
              <a:ext cx="13473850" cy="320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Có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một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tấm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lòng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 đôn </a:t>
              </a:r>
              <a:r>
                <a:rPr lang="vi-VN" sz="2400" b="1" dirty="0" err="1">
                  <a:solidFill>
                    <a:srgbClr val="FF0000"/>
                  </a:solidFill>
                  <a:latin typeface="+mj-lt"/>
                  <a:ea typeface="Tahoma" pitchFamily="34" charset="0"/>
                  <a:cs typeface="Arial" pitchFamily="34" charset="0"/>
                </a:rPr>
                <a:t>hậu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,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gắn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bó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ân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tình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với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quê hương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và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những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người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nghèo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khổ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bị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áp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bức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trong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xã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hội</a:t>
              </a:r>
              <a:r>
                <a:rPr lang="vi-V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cũ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Tahoma" pitchFamily="34" charset="0"/>
                  <a:cs typeface="Arial" pitchFamily="34" charset="0"/>
                </a:rPr>
                <a:t>.</a:t>
              </a:r>
              <a:endPara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32864" y="4907280"/>
              <a:ext cx="301752" cy="3017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6F926E-DF4C-4CDE-ACC9-231D266A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13" y="846464"/>
            <a:ext cx="24479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4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8A9C11E-061C-4486-A9FE-604289EDE6E1}"/>
              </a:ext>
            </a:extLst>
          </p:cNvPr>
          <p:cNvSpPr/>
          <p:nvPr/>
        </p:nvSpPr>
        <p:spPr>
          <a:xfrm>
            <a:off x="263554" y="1865113"/>
            <a:ext cx="1527142" cy="126319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28B8AE8-2804-4FC8-A528-93D2EEE4E212}"/>
              </a:ext>
            </a:extLst>
          </p:cNvPr>
          <p:cNvSpPr/>
          <p:nvPr/>
        </p:nvSpPr>
        <p:spPr>
          <a:xfrm>
            <a:off x="1544807" y="687951"/>
            <a:ext cx="1527142" cy="126319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CFFF307-AB7D-432A-BE56-70151D2C6119}"/>
              </a:ext>
            </a:extLst>
          </p:cNvPr>
          <p:cNvSpPr/>
          <p:nvPr/>
        </p:nvSpPr>
        <p:spPr>
          <a:xfrm>
            <a:off x="3462448" y="601921"/>
            <a:ext cx="1527142" cy="126319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11C4ECC-DC76-4E51-88D0-8A11A0D08223}"/>
              </a:ext>
            </a:extLst>
          </p:cNvPr>
          <p:cNvSpPr/>
          <p:nvPr/>
        </p:nvSpPr>
        <p:spPr>
          <a:xfrm>
            <a:off x="5280203" y="878254"/>
            <a:ext cx="1527142" cy="126319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F8B0798-91EB-459B-A8EB-5F146B0B9350}"/>
              </a:ext>
            </a:extLst>
          </p:cNvPr>
          <p:cNvSpPr/>
          <p:nvPr/>
        </p:nvSpPr>
        <p:spPr>
          <a:xfrm>
            <a:off x="6661342" y="1703749"/>
            <a:ext cx="1527142" cy="126319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63B994-B899-44C2-BD4B-CFD1523C7EB4}"/>
              </a:ext>
            </a:extLst>
          </p:cNvPr>
          <p:cNvSpPr txBox="1"/>
          <p:nvPr/>
        </p:nvSpPr>
        <p:spPr>
          <a:xfrm>
            <a:off x="1936699" y="2247336"/>
            <a:ext cx="4870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CÓ 25 CÂU HỎI VÀ BẢNG ĐÁP ÁN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THỜI GIAN 15P,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NÀO TÌM Đ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ỢC 5 ĐÁP ÁN THUỘC HÀNG NGANG/DỌC/ CHÉO- KÊU TO “BINGO”; Đ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ỢC TÍNH 1 ĐIỂM TRÊN BẢNG (SAU KHI GV ĐỐI CHIẾU), NẾU SAI BỊ LOẠI KHỎI CUỘC CH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15P, GV SẼ TỔNG KẾT NHÓM NÀO Đ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ỢC NHIỀU ĐIỂM NHẤT, NHÓM ĐÓ SẼ CHIẾN THẮNG. </a:t>
            </a:r>
          </a:p>
        </p:txBody>
      </p:sp>
    </p:spTree>
    <p:extLst>
      <p:ext uri="{BB962C8B-B14F-4D97-AF65-F5344CB8AC3E}">
        <p14:creationId xmlns:p14="http://schemas.microsoft.com/office/powerpoint/2010/main" val="23882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1495</Words>
  <Application>Microsoft Office PowerPoint</Application>
  <PresentationFormat>On-screen Show (16:9)</PresentationFormat>
  <Paragraphs>163</Paragraphs>
  <Slides>23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Tinos</vt:lpstr>
      <vt:lpstr>Calibri</vt:lpstr>
      <vt:lpstr>Oswald</vt:lpstr>
      <vt:lpstr>Tahoma</vt:lpstr>
      <vt:lpstr>Times New Roman</vt:lpstr>
      <vt:lpstr>Wingdings</vt:lpstr>
      <vt:lpstr>Quintus template</vt:lpstr>
      <vt:lpstr>TÌM TÊN TÁC PHẨM?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 CHỮ BÍ MẬT</dc:title>
  <dc:creator>Nịnh Hồng Loan</dc:creator>
  <cp:lastModifiedBy>Windows User</cp:lastModifiedBy>
  <cp:revision>41</cp:revision>
  <dcterms:modified xsi:type="dcterms:W3CDTF">2021-12-05T01:56:34Z</dcterms:modified>
</cp:coreProperties>
</file>